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 id="2147483663" r:id="rId2"/>
  </p:sldMasterIdLst>
  <p:notesMasterIdLst>
    <p:notesMasterId r:id="rId23"/>
  </p:notesMasterIdLst>
  <p:sldIdLst>
    <p:sldId id="256" r:id="rId3"/>
    <p:sldId id="280" r:id="rId4"/>
    <p:sldId id="258" r:id="rId5"/>
    <p:sldId id="281" r:id="rId6"/>
    <p:sldId id="289" r:id="rId7"/>
    <p:sldId id="261" r:id="rId8"/>
    <p:sldId id="259" r:id="rId9"/>
    <p:sldId id="296" r:id="rId10"/>
    <p:sldId id="286" r:id="rId11"/>
    <p:sldId id="263" r:id="rId12"/>
    <p:sldId id="264" r:id="rId13"/>
    <p:sldId id="282" r:id="rId14"/>
    <p:sldId id="299" r:id="rId15"/>
    <p:sldId id="276" r:id="rId16"/>
    <p:sldId id="288" r:id="rId17"/>
    <p:sldId id="298" r:id="rId18"/>
    <p:sldId id="297" r:id="rId19"/>
    <p:sldId id="285" r:id="rId20"/>
    <p:sldId id="284" r:id="rId21"/>
    <p:sldId id="270"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DDDDD"/>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277" autoAdjust="0"/>
  </p:normalViewPr>
  <p:slideViewPr>
    <p:cSldViewPr snapToGrid="0">
      <p:cViewPr varScale="1">
        <p:scale>
          <a:sx n="61" d="100"/>
          <a:sy n="61" d="100"/>
        </p:scale>
        <p:origin x="514"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media/image1.jpeg>
</file>

<file path=ppt/media/image10.png>
</file>

<file path=ppt/media/image11.png>
</file>

<file path=ppt/media/image12.png>
</file>

<file path=ppt/media/image13.png>
</file>

<file path=ppt/media/image15.png>
</file>

<file path=ppt/media/image16.png>
</file>

<file path=ppt/media/image17.wmf>
</file>

<file path=ppt/media/image18.jpeg>
</file>

<file path=ppt/media/image19.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02B5A3-3CD1-4862-9038-7BA8641F00FA}" type="datetimeFigureOut">
              <a:rPr lang="zh-CN" altLang="en-US" smtClean="0"/>
              <a:t>2020/10/26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A8D27-8A51-4D75-8C96-AE454C1C6EAC}" type="slidenum">
              <a:rPr lang="zh-CN" altLang="en-US" smtClean="0"/>
              <a:t>‹#›</a:t>
            </a:fld>
            <a:endParaRPr lang="zh-CN" altLang="en-US"/>
          </a:p>
        </p:txBody>
      </p:sp>
    </p:spTree>
    <p:extLst>
      <p:ext uri="{BB962C8B-B14F-4D97-AF65-F5344CB8AC3E}">
        <p14:creationId xmlns:p14="http://schemas.microsoft.com/office/powerpoint/2010/main" val="1886657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1</a:t>
            </a:fld>
            <a:endParaRPr lang="zh-CN" altLang="en-US"/>
          </a:p>
        </p:txBody>
      </p:sp>
    </p:spTree>
    <p:extLst>
      <p:ext uri="{BB962C8B-B14F-4D97-AF65-F5344CB8AC3E}">
        <p14:creationId xmlns:p14="http://schemas.microsoft.com/office/powerpoint/2010/main" val="40182242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进行数据集成、汇总</a:t>
            </a:r>
          </a:p>
        </p:txBody>
      </p:sp>
      <p:sp>
        <p:nvSpPr>
          <p:cNvPr id="4" name="灯片编号占位符 3"/>
          <p:cNvSpPr>
            <a:spLocks noGrp="1"/>
          </p:cNvSpPr>
          <p:nvPr>
            <p:ph type="sldNum" sz="quarter" idx="10"/>
          </p:nvPr>
        </p:nvSpPr>
        <p:spPr/>
        <p:txBody>
          <a:bodyPr/>
          <a:lstStyle/>
          <a:p>
            <a:fld id="{8DAA8D27-8A51-4D75-8C96-AE454C1C6EAC}" type="slidenum">
              <a:rPr lang="zh-CN" altLang="en-US" smtClean="0"/>
              <a:t>11</a:t>
            </a:fld>
            <a:endParaRPr lang="zh-CN" altLang="en-US"/>
          </a:p>
        </p:txBody>
      </p:sp>
    </p:spTree>
    <p:extLst>
      <p:ext uri="{BB962C8B-B14F-4D97-AF65-F5344CB8AC3E}">
        <p14:creationId xmlns:p14="http://schemas.microsoft.com/office/powerpoint/2010/main" val="204307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3290D812-46A0-47DC-820A-70AAD6492937}" type="slidenum">
              <a:rPr lang="zh-CN" altLang="en-US" smtClean="0">
                <a:latin typeface="Calibri" panose="020F0502020204030204" pitchFamily="34" charset="0"/>
              </a:rPr>
              <a:pPr/>
              <a:t>12</a:t>
            </a:fld>
            <a:endParaRPr lang="zh-CN" altLang="en-US">
              <a:latin typeface="Calibri" panose="020F0502020204030204" pitchFamily="34" charset="0"/>
            </a:endParaRPr>
          </a:p>
        </p:txBody>
      </p:sp>
    </p:spTree>
    <p:extLst>
      <p:ext uri="{BB962C8B-B14F-4D97-AF65-F5344CB8AC3E}">
        <p14:creationId xmlns:p14="http://schemas.microsoft.com/office/powerpoint/2010/main" val="3133892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a:t>生产跟踪、</a:t>
            </a:r>
            <a:endParaRPr lang="en-US" altLang="zh-CN" dirty="0"/>
          </a:p>
          <a:p>
            <a:pPr eaLnBrk="1" hangingPunct="1">
              <a:spcBef>
                <a:spcPct val="0"/>
              </a:spcBef>
            </a:pPr>
            <a:r>
              <a:rPr lang="zh-CN" altLang="en-US" dirty="0"/>
              <a:t>找到工艺参数和产品质量的关系</a:t>
            </a:r>
            <a:endParaRPr lang="en-US" altLang="zh-CN" dirty="0"/>
          </a:p>
          <a:p>
            <a:pPr eaLnBrk="1" hangingPunct="1">
              <a:spcBef>
                <a:spcPct val="0"/>
              </a:spcBef>
            </a:pPr>
            <a:r>
              <a:rPr lang="zh-CN" altLang="en-US" dirty="0"/>
              <a:t>进而达到工艺优化、提高产品质量的目的</a:t>
            </a:r>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3290D812-46A0-47DC-820A-70AAD6492937}" type="slidenum">
              <a:rPr lang="zh-CN" altLang="en-US" smtClean="0">
                <a:latin typeface="Calibri" panose="020F0502020204030204" pitchFamily="34" charset="0"/>
              </a:rPr>
              <a:pPr/>
              <a:t>13</a:t>
            </a:fld>
            <a:endParaRPr lang="zh-CN" altLang="en-US">
              <a:latin typeface="Calibri" panose="020F0502020204030204" pitchFamily="34" charset="0"/>
            </a:endParaRPr>
          </a:p>
        </p:txBody>
      </p:sp>
    </p:spTree>
    <p:extLst>
      <p:ext uri="{BB962C8B-B14F-4D97-AF65-F5344CB8AC3E}">
        <p14:creationId xmlns:p14="http://schemas.microsoft.com/office/powerpoint/2010/main" val="3254076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14</a:t>
            </a:fld>
            <a:endParaRPr lang="zh-CN" altLang="en-US"/>
          </a:p>
        </p:txBody>
      </p:sp>
    </p:spTree>
    <p:extLst>
      <p:ext uri="{BB962C8B-B14F-4D97-AF65-F5344CB8AC3E}">
        <p14:creationId xmlns:p14="http://schemas.microsoft.com/office/powerpoint/2010/main" val="959359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15</a:t>
            </a:fld>
            <a:endParaRPr lang="zh-CN" altLang="en-US"/>
          </a:p>
        </p:txBody>
      </p:sp>
    </p:spTree>
    <p:extLst>
      <p:ext uri="{BB962C8B-B14F-4D97-AF65-F5344CB8AC3E}">
        <p14:creationId xmlns:p14="http://schemas.microsoft.com/office/powerpoint/2010/main" val="4206272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维度，即指具有多维度的传感器采集的数据信息；２）强依赖，即各种数据相互之间可能具有复杂的关联耦合关系；３）小采样周期，即在很小的时间间隔中能够积累大量的工业数据。</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并行、降维是解决高维建模难题的有效方法。基于多维泰勒定理，</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采用特征选择的方法选择多组特征子集，形成多个低维的数据子集；</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然后基于每一个低维数据子集分别建立子模型，</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最后采用融合算法将多个模型的输出综合。</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这样即避免了数据的高维带来的计算复杂度增大的问题，又有利于采用并行方法，还可以降低对样本数量的要求。</a:t>
            </a:r>
          </a:p>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16</a:t>
            </a:fld>
            <a:endParaRPr lang="zh-CN" altLang="en-US"/>
          </a:p>
        </p:txBody>
      </p:sp>
    </p:spTree>
    <p:extLst>
      <p:ext uri="{BB962C8B-B14F-4D97-AF65-F5344CB8AC3E}">
        <p14:creationId xmlns:p14="http://schemas.microsoft.com/office/powerpoint/2010/main" val="576202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17</a:t>
            </a:fld>
            <a:endParaRPr lang="zh-CN" altLang="en-US"/>
          </a:p>
        </p:txBody>
      </p:sp>
    </p:spTree>
    <p:extLst>
      <p:ext uri="{BB962C8B-B14F-4D97-AF65-F5344CB8AC3E}">
        <p14:creationId xmlns:p14="http://schemas.microsoft.com/office/powerpoint/2010/main" val="2554953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pPr/>
              <a:t>18</a:t>
            </a:fld>
            <a:endParaRPr lang="zh-CN" altLang="en-US"/>
          </a:p>
        </p:txBody>
      </p:sp>
    </p:spTree>
    <p:extLst>
      <p:ext uri="{BB962C8B-B14F-4D97-AF65-F5344CB8AC3E}">
        <p14:creationId xmlns:p14="http://schemas.microsoft.com/office/powerpoint/2010/main" val="37386927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pPr/>
              <a:t>19</a:t>
            </a:fld>
            <a:endParaRPr lang="zh-CN" altLang="en-US"/>
          </a:p>
        </p:txBody>
      </p:sp>
    </p:spTree>
    <p:extLst>
      <p:ext uri="{BB962C8B-B14F-4D97-AF65-F5344CB8AC3E}">
        <p14:creationId xmlns:p14="http://schemas.microsoft.com/office/powerpoint/2010/main" val="3919278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4293522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3</a:t>
            </a:fld>
            <a:endParaRPr lang="zh-CN" altLang="en-US"/>
          </a:p>
        </p:txBody>
      </p:sp>
    </p:spTree>
    <p:extLst>
      <p:ext uri="{BB962C8B-B14F-4D97-AF65-F5344CB8AC3E}">
        <p14:creationId xmlns:p14="http://schemas.microsoft.com/office/powerpoint/2010/main" val="3738907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4</a:t>
            </a:fld>
            <a:endParaRPr lang="zh-CN" altLang="en-US"/>
          </a:p>
        </p:txBody>
      </p:sp>
    </p:spTree>
    <p:extLst>
      <p:ext uri="{BB962C8B-B14F-4D97-AF65-F5344CB8AC3E}">
        <p14:creationId xmlns:p14="http://schemas.microsoft.com/office/powerpoint/2010/main" val="3053731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5</a:t>
            </a:fld>
            <a:endParaRPr lang="zh-CN" altLang="en-US"/>
          </a:p>
        </p:txBody>
      </p:sp>
    </p:spTree>
    <p:extLst>
      <p:ext uri="{BB962C8B-B14F-4D97-AF65-F5344CB8AC3E}">
        <p14:creationId xmlns:p14="http://schemas.microsoft.com/office/powerpoint/2010/main" val="443803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DAA8D27-8A51-4D75-8C96-AE454C1C6EAC}" type="slidenum">
              <a:rPr lang="zh-CN" altLang="en-US" smtClean="0"/>
              <a:t>6</a:t>
            </a:fld>
            <a:endParaRPr lang="zh-CN" altLang="en-US"/>
          </a:p>
        </p:txBody>
      </p:sp>
    </p:spTree>
    <p:extLst>
      <p:ext uri="{BB962C8B-B14F-4D97-AF65-F5344CB8AC3E}">
        <p14:creationId xmlns:p14="http://schemas.microsoft.com/office/powerpoint/2010/main" val="3925942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5400" b="1" kern="1200" dirty="0">
                <a:solidFill>
                  <a:srgbClr val="FF0000"/>
                </a:solidFill>
                <a:effectLst/>
                <a:latin typeface="+mn-lt"/>
                <a:ea typeface="+mn-ea"/>
                <a:cs typeface="+mn-cs"/>
              </a:rPr>
              <a:t>响应国家发展战略</a:t>
            </a:r>
            <a:endParaRPr lang="en-US" altLang="zh-CN" sz="5400" b="1" kern="1200" dirty="0">
              <a:solidFill>
                <a:srgbClr val="FF0000"/>
              </a:solidFill>
              <a:effectLst/>
              <a:latin typeface="+mn-lt"/>
              <a:ea typeface="+mn-ea"/>
              <a:cs typeface="+mn-cs"/>
            </a:endParaRPr>
          </a:p>
          <a:p>
            <a:r>
              <a:rPr lang="zh-CN" altLang="en-US" sz="5400" b="1" kern="1200" dirty="0">
                <a:solidFill>
                  <a:srgbClr val="FF0000"/>
                </a:solidFill>
                <a:effectLst/>
                <a:latin typeface="+mn-lt"/>
                <a:ea typeface="+mn-ea"/>
                <a:cs typeface="+mn-cs"/>
              </a:rPr>
              <a:t>依托国家重点课题</a:t>
            </a:r>
            <a:endParaRPr lang="en-US" altLang="zh-CN" sz="5400" b="1" kern="1200" dirty="0">
              <a:solidFill>
                <a:srgbClr val="FF0000"/>
              </a:solidFill>
              <a:effectLst/>
              <a:latin typeface="+mn-lt"/>
              <a:ea typeface="+mn-ea"/>
              <a:cs typeface="+mn-cs"/>
            </a:endParaRPr>
          </a:p>
          <a:p>
            <a:r>
              <a:rPr lang="zh-CN" altLang="en-US" sz="5400" b="1" kern="1200" dirty="0">
                <a:solidFill>
                  <a:srgbClr val="FF0000"/>
                </a:solidFill>
                <a:effectLst/>
                <a:latin typeface="+mn-lt"/>
                <a:ea typeface="+mn-ea"/>
                <a:cs typeface="+mn-cs"/>
              </a:rPr>
              <a:t>紧密联系生产实际</a:t>
            </a:r>
            <a:endParaRPr lang="en-US" altLang="zh-CN" sz="5400" b="1" kern="1200" dirty="0">
              <a:solidFill>
                <a:srgbClr val="FF0000"/>
              </a:solidFill>
              <a:effectLst/>
              <a:latin typeface="+mn-lt"/>
              <a:ea typeface="+mn-ea"/>
              <a:cs typeface="+mn-cs"/>
            </a:endParaRPr>
          </a:p>
          <a:p>
            <a:r>
              <a:rPr kumimoji="0" lang="zh-CN" altLang="en-US" sz="5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sym typeface="宋体" panose="02010600030101010101" pitchFamily="2" charset="-122"/>
              </a:rPr>
              <a:t>板材成形性能（</a:t>
            </a:r>
            <a:r>
              <a:rPr kumimoji="0" lang="en-US" altLang="zh-CN" sz="5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sym typeface="宋体" panose="02010600030101010101" pitchFamily="2" charset="-122"/>
              </a:rPr>
              <a:t>n = 0.28, r = 0.78</a:t>
            </a:r>
            <a:r>
              <a:rPr kumimoji="0" lang="zh-CN" altLang="en-US" sz="5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sym typeface="宋体" panose="02010600030101010101" pitchFamily="2" charset="-122"/>
              </a:rPr>
              <a:t>）性能长期稳定性不高 </a:t>
            </a:r>
            <a:endParaRPr kumimoji="0" lang="en-US" altLang="zh-CN" sz="5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sym typeface="宋体" panose="02010600030101010101" pitchFamily="2" charset="-122"/>
            </a:endParaRPr>
          </a:p>
          <a:p>
            <a:r>
              <a:rPr kumimoji="0" lang="zh-CN" altLang="en-US" sz="5400" u="none" strike="noStrike" cap="none" normalizeH="0" baseline="0" dirty="0">
                <a:ln>
                  <a:noFill/>
                </a:ln>
                <a:effectLst/>
                <a:latin typeface="微软雅黑" panose="020B0503020204020204" pitchFamily="34" charset="-122"/>
                <a:ea typeface="微软雅黑" panose="020B0503020204020204" pitchFamily="34" charset="-122"/>
                <a:sym typeface="宋体" panose="02010600030101010101" pitchFamily="2" charset="-122"/>
              </a:rPr>
              <a:t>力学性能稳定性不高；表面质量（无明显缺陷，</a:t>
            </a:r>
            <a:r>
              <a:rPr kumimoji="0" lang="en-US" altLang="zh-CN" sz="5400" u="none" strike="noStrike" cap="none" normalizeH="0" baseline="0" dirty="0">
                <a:ln>
                  <a:noFill/>
                </a:ln>
                <a:effectLst/>
                <a:latin typeface="微软雅黑" panose="020B0503020204020204" pitchFamily="34" charset="-122"/>
                <a:ea typeface="微软雅黑" panose="020B0503020204020204" pitchFamily="34" charset="-122"/>
                <a:sym typeface="宋体" panose="02010600030101010101" pitchFamily="2" charset="-122"/>
              </a:rPr>
              <a:t>Rp = 0.35μm</a:t>
            </a:r>
            <a:r>
              <a:rPr kumimoji="0" lang="zh-CN" altLang="en-US" sz="5400" u="none" strike="noStrike" cap="none" normalizeH="0" baseline="0" dirty="0">
                <a:ln>
                  <a:noFill/>
                </a:ln>
                <a:effectLst/>
                <a:latin typeface="微软雅黑" panose="020B0503020204020204" pitchFamily="34" charset="-122"/>
                <a:ea typeface="微软雅黑" panose="020B0503020204020204" pitchFamily="34" charset="-122"/>
                <a:sym typeface="宋体" panose="02010600030101010101" pitchFamily="2" charset="-122"/>
              </a:rPr>
              <a:t>）不稳定；</a:t>
            </a:r>
            <a:endParaRPr lang="zh-CN" altLang="zh-CN" sz="5400" b="1" kern="1200" dirty="0">
              <a:solidFill>
                <a:srgbClr val="FF0000"/>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8DAA8D27-8A51-4D75-8C96-AE454C1C6EAC}" type="slidenum">
              <a:rPr lang="zh-CN" altLang="en-US" smtClean="0"/>
              <a:t>7</a:t>
            </a:fld>
            <a:endParaRPr lang="zh-CN" altLang="en-US"/>
          </a:p>
        </p:txBody>
      </p:sp>
    </p:spTree>
    <p:extLst>
      <p:ext uri="{BB962C8B-B14F-4D97-AF65-F5344CB8AC3E}">
        <p14:creationId xmlns:p14="http://schemas.microsoft.com/office/powerpoint/2010/main" val="197821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5400" b="1" kern="1200" dirty="0">
              <a:solidFill>
                <a:srgbClr val="FF0000"/>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8DAA8D27-8A51-4D75-8C96-AE454C1C6EAC}" type="slidenum">
              <a:rPr lang="zh-CN" altLang="en-US" smtClean="0"/>
              <a:t>8</a:t>
            </a:fld>
            <a:endParaRPr lang="zh-CN" altLang="en-US"/>
          </a:p>
        </p:txBody>
      </p:sp>
    </p:spTree>
    <p:extLst>
      <p:ext uri="{BB962C8B-B14F-4D97-AF65-F5344CB8AC3E}">
        <p14:creationId xmlns:p14="http://schemas.microsoft.com/office/powerpoint/2010/main" val="3272171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5400" b="1" kern="1200" dirty="0">
                <a:solidFill>
                  <a:schemeClr val="tx1"/>
                </a:solidFill>
                <a:effectLst/>
                <a:latin typeface="+mn-lt"/>
                <a:ea typeface="+mn-ea"/>
                <a:cs typeface="+mn-cs"/>
              </a:rPr>
              <a:t>分析方法现有不足</a:t>
            </a:r>
            <a:endParaRPr lang="en-US" altLang="zh-CN" sz="5400" b="1" kern="1200" dirty="0">
              <a:solidFill>
                <a:schemeClr val="tx1"/>
              </a:solidFill>
              <a:effectLst/>
              <a:latin typeface="+mn-lt"/>
              <a:ea typeface="+mn-ea"/>
              <a:cs typeface="+mn-cs"/>
            </a:endParaRPr>
          </a:p>
          <a:p>
            <a:r>
              <a:rPr lang="zh-CN" altLang="en-US" sz="5400" b="1" kern="1200" dirty="0">
                <a:solidFill>
                  <a:schemeClr val="tx1"/>
                </a:solidFill>
                <a:effectLst/>
                <a:latin typeface="+mn-lt"/>
                <a:ea typeface="+mn-ea"/>
                <a:cs typeface="+mn-cs"/>
              </a:rPr>
              <a:t>生产全流程工业大数据多源异构、数据不精确、实时性要求高，对生</a:t>
            </a:r>
          </a:p>
          <a:p>
            <a:r>
              <a:rPr lang="zh-CN" altLang="en-US" sz="5400" b="1" kern="1200" dirty="0">
                <a:solidFill>
                  <a:schemeClr val="tx1"/>
                </a:solidFill>
                <a:effectLst/>
                <a:latin typeface="+mn-lt"/>
                <a:ea typeface="+mn-ea"/>
                <a:cs typeface="+mn-cs"/>
              </a:rPr>
              <a:t>产全流程数据的采集、传输及处理，以及大数据平台构建技术提出了极高的要求。</a:t>
            </a:r>
            <a:endParaRPr lang="en-US" altLang="zh-CN" sz="5400" b="1" kern="1200" dirty="0">
              <a:solidFill>
                <a:schemeClr val="tx1"/>
              </a:solidFill>
              <a:effectLst/>
              <a:latin typeface="+mn-lt"/>
              <a:ea typeface="+mn-ea"/>
              <a:cs typeface="+mn-cs"/>
            </a:endParaRPr>
          </a:p>
          <a:p>
            <a:endParaRPr lang="zh-CN" altLang="zh-CN" sz="5400" b="1"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8DAA8D27-8A51-4D75-8C96-AE454C1C6EAC}" type="slidenum">
              <a:rPr lang="zh-CN" altLang="en-US" smtClean="0"/>
              <a:t>9</a:t>
            </a:fld>
            <a:endParaRPr lang="zh-CN" altLang="en-US"/>
          </a:p>
        </p:txBody>
      </p:sp>
    </p:spTree>
    <p:extLst>
      <p:ext uri="{BB962C8B-B14F-4D97-AF65-F5344CB8AC3E}">
        <p14:creationId xmlns:p14="http://schemas.microsoft.com/office/powerpoint/2010/main" val="1496231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fld id="{49895C3E-72C8-441D-A653-975A40F64C0D}" type="datetimeFigureOut">
              <a:rPr lang="zh-CN" altLang="en-US" smtClean="0"/>
              <a:t>2020/10/26</a:t>
            </a:fld>
            <a:endParaRPr lang="zh-CN" altLang="en-US"/>
          </a:p>
        </p:txBody>
      </p:sp>
    </p:spTree>
    <p:extLst>
      <p:ext uri="{BB962C8B-B14F-4D97-AF65-F5344CB8AC3E}">
        <p14:creationId xmlns:p14="http://schemas.microsoft.com/office/powerpoint/2010/main" val="1599312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0731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9895C3E-72C8-441D-A653-975A40F64C0D}" type="datetimeFigureOut">
              <a:rPr lang="zh-CN" altLang="en-US" smtClean="0"/>
              <a:t>2020/10/26</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2F5D1F26-1A46-42C7-AB6D-F003D2362265}" type="slidenum">
              <a:rPr lang="zh-CN" altLang="en-US" smtClean="0"/>
              <a:t>‹#›</a:t>
            </a:fld>
            <a:endParaRPr lang="zh-CN" altLang="en-US"/>
          </a:p>
        </p:txBody>
      </p:sp>
    </p:spTree>
    <p:extLst>
      <p:ext uri="{BB962C8B-B14F-4D97-AF65-F5344CB8AC3E}">
        <p14:creationId xmlns:p14="http://schemas.microsoft.com/office/powerpoint/2010/main" val="28911933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1325563"/>
          </a:xfrm>
          <a:prstGeom prst="rect">
            <a:avLst/>
          </a:prstGeom>
        </p:spPr>
        <p:txBody>
          <a:bodyPr/>
          <a:lstStyle/>
          <a:p>
            <a:r>
              <a:rPr lang="zh-CN" altLang="en-US"/>
              <a:t>单击此处编辑母版标题样式</a:t>
            </a:r>
          </a:p>
        </p:txBody>
      </p:sp>
      <p:sp>
        <p:nvSpPr>
          <p:cNvPr id="3" name="日期占位符 3"/>
          <p:cNvSpPr>
            <a:spLocks noGrp="1"/>
          </p:cNvSpPr>
          <p:nvPr>
            <p:ph type="dt" sz="half" idx="10"/>
          </p:nvPr>
        </p:nvSpPr>
        <p:spPr>
          <a:xfrm>
            <a:off x="838200" y="6356351"/>
            <a:ext cx="2743200" cy="365125"/>
          </a:xfrm>
          <a:prstGeom prst="rect">
            <a:avLst/>
          </a:prstGeom>
        </p:spPr>
        <p:txBody>
          <a:bodyPr/>
          <a:lstStyle>
            <a:lvl1pPr>
              <a:defRPr/>
            </a:lvl1pPr>
          </a:lstStyle>
          <a:p>
            <a:pPr>
              <a:defRPr/>
            </a:pPr>
            <a:fld id="{8507A489-8A46-4514-A940-375E9050D41B}" type="datetimeFigureOut">
              <a:rPr lang="zh-CN" altLang="en-US"/>
              <a:pPr>
                <a:defRPr/>
              </a:pPr>
              <a:t>2020/10/26</a:t>
            </a:fld>
            <a:endParaRPr lang="zh-CN" altLang="en-US"/>
          </a:p>
        </p:txBody>
      </p:sp>
      <p:sp>
        <p:nvSpPr>
          <p:cNvPr id="4" name="页脚占位符 4"/>
          <p:cNvSpPr>
            <a:spLocks noGrp="1"/>
          </p:cNvSpPr>
          <p:nvPr>
            <p:ph type="ftr" sz="quarter" idx="11"/>
          </p:nvPr>
        </p:nvSpPr>
        <p:spPr>
          <a:xfrm>
            <a:off x="4038600" y="6356351"/>
            <a:ext cx="4114800" cy="365125"/>
          </a:xfrm>
          <a:prstGeom prst="rect">
            <a:avLst/>
          </a:prstGeom>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a:xfrm>
            <a:off x="8610600" y="6356351"/>
            <a:ext cx="2743200" cy="365125"/>
          </a:xfrm>
          <a:prstGeom prst="rect">
            <a:avLst/>
          </a:prstGeom>
        </p:spPr>
        <p:txBody>
          <a:bodyPr/>
          <a:lstStyle>
            <a:lvl1pPr>
              <a:defRPr/>
            </a:lvl1pPr>
          </a:lstStyle>
          <a:p>
            <a:pPr>
              <a:defRPr/>
            </a:pPr>
            <a:fld id="{A27FC7E0-36D5-4347-BD3C-0EB89314B4C6}" type="slidenum">
              <a:rPr lang="zh-CN" altLang="en-US"/>
              <a:pPr>
                <a:defRPr/>
              </a:pPr>
              <a:t>‹#›</a:t>
            </a:fld>
            <a:endParaRPr lang="zh-CN" altLang="en-US"/>
          </a:p>
        </p:txBody>
      </p:sp>
    </p:spTree>
    <p:extLst>
      <p:ext uri="{BB962C8B-B14F-4D97-AF65-F5344CB8AC3E}">
        <p14:creationId xmlns:p14="http://schemas.microsoft.com/office/powerpoint/2010/main" val="320181438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550333" y="6381751"/>
            <a:ext cx="1212851"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solidFill>
                <a:latin typeface="+mn-lt"/>
                <a:ea typeface="+mn-ea"/>
              </a:defRPr>
            </a:lvl1pPr>
          </a:lstStyle>
          <a:p>
            <a:endParaRPr lang="zh-CN" altLang="en-US" dirty="0"/>
          </a:p>
        </p:txBody>
      </p:sp>
      <p:pic>
        <p:nvPicPr>
          <p:cNvPr id="14339" name="Picture 4" descr="C:\Users\neu\Desktop\9641094_160447686117_2df.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7051" y="178675"/>
            <a:ext cx="3131997"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0"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2352" y="3716339"/>
            <a:ext cx="10560049" cy="7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7861737" y="6237288"/>
            <a:ext cx="4403833" cy="461962"/>
          </a:xfrm>
          <a:prstGeom prst="rect">
            <a:avLst/>
          </a:prstGeom>
          <a:noFill/>
        </p:spPr>
        <p:txBody>
          <a:bodyPr wrap="square">
            <a:spAutoFit/>
          </a:bodyPr>
          <a:lstStyle/>
          <a:p>
            <a:pPr fontAlgn="auto">
              <a:spcBef>
                <a:spcPts val="0"/>
              </a:spcBef>
              <a:spcAft>
                <a:spcPts val="0"/>
              </a:spcAft>
              <a:defRPr/>
            </a:pPr>
            <a:r>
              <a:rPr lang="zh-CN" altLang="en-US" sz="2400" kern="1000" spc="0" baseline="0" dirty="0">
                <a:solidFill>
                  <a:srgbClr val="336699"/>
                </a:solidFill>
                <a:latin typeface="华文行楷" panose="02010800040101010101" pitchFamily="2" charset="-122"/>
                <a:ea typeface="华文行楷" panose="02010800040101010101" pitchFamily="2" charset="-122"/>
              </a:rPr>
              <a:t>信息科学与工程学院</a:t>
            </a:r>
          </a:p>
        </p:txBody>
      </p:sp>
    </p:spTree>
    <p:extLst>
      <p:ext uri="{BB962C8B-B14F-4D97-AF65-F5344CB8AC3E}">
        <p14:creationId xmlns:p14="http://schemas.microsoft.com/office/powerpoint/2010/main" val="603181401"/>
      </p:ext>
    </p:extLst>
  </p:cSld>
  <p:clrMap bg1="lt1" tx1="dk1" bg2="lt2" tx2="dk2" accent1="accent1" accent2="accent2" accent3="accent3" accent4="accent4" accent5="accent5" accent6="accent6" hlink="hlink" folHlink="folHlink"/>
  <p:sldLayoutIdLst>
    <p:sldLayoutId id="2147483661" r:id="rId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5362" name="Picture 4" descr="C:\Users\neu\Desktop\9641094_160447686117_2df.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10952" y="188914"/>
            <a:ext cx="1649249"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0" name="直接连接符 9"/>
          <p:cNvCxnSpPr/>
          <p:nvPr/>
        </p:nvCxnSpPr>
        <p:spPr>
          <a:xfrm>
            <a:off x="234951" y="873125"/>
            <a:ext cx="11715749"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34951" y="6381750"/>
            <a:ext cx="11711516"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053" name="TextBox 15"/>
          <p:cNvSpPr txBox="1">
            <a:spLocks noChangeArrowheads="1"/>
          </p:cNvSpPr>
          <p:nvPr/>
        </p:nvSpPr>
        <p:spPr bwMode="auto">
          <a:xfrm>
            <a:off x="234951" y="6453189"/>
            <a:ext cx="5566759" cy="338137"/>
          </a:xfrm>
          <a:prstGeom prst="rect">
            <a:avLst/>
          </a:prstGeom>
          <a:noFill/>
          <a:ln>
            <a:noFill/>
          </a:ln>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defRPr/>
            </a:pPr>
            <a:r>
              <a:rPr lang="zh-CN" altLang="en-US" sz="1600" dirty="0">
                <a:solidFill>
                  <a:srgbClr val="336699"/>
                </a:solidFill>
                <a:latin typeface="华文行楷" panose="02010800040101010101" pitchFamily="2" charset="-122"/>
                <a:ea typeface="华文行楷" panose="02010800040101010101" pitchFamily="2" charset="-122"/>
              </a:rPr>
              <a:t>信息科学与工程学院</a:t>
            </a:r>
          </a:p>
        </p:txBody>
      </p:sp>
    </p:spTree>
    <p:extLst>
      <p:ext uri="{BB962C8B-B14F-4D97-AF65-F5344CB8AC3E}">
        <p14:creationId xmlns:p14="http://schemas.microsoft.com/office/powerpoint/2010/main" val="1767701315"/>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ea typeface="宋体" charset="-122"/>
        </a:defRPr>
      </a:lvl2pPr>
      <a:lvl3pPr algn="ctr" rtl="0" eaLnBrk="1" fontAlgn="base" hangingPunct="1">
        <a:spcBef>
          <a:spcPct val="0"/>
        </a:spcBef>
        <a:spcAft>
          <a:spcPct val="0"/>
        </a:spcAft>
        <a:defRPr sz="4400">
          <a:solidFill>
            <a:schemeClr val="tx1"/>
          </a:solidFill>
          <a:latin typeface="Calibri" pitchFamily="34" charset="0"/>
          <a:ea typeface="宋体" charset="-122"/>
        </a:defRPr>
      </a:lvl3pPr>
      <a:lvl4pPr algn="ctr" rtl="0" eaLnBrk="1" fontAlgn="base" hangingPunct="1">
        <a:spcBef>
          <a:spcPct val="0"/>
        </a:spcBef>
        <a:spcAft>
          <a:spcPct val="0"/>
        </a:spcAft>
        <a:defRPr sz="4400">
          <a:solidFill>
            <a:schemeClr val="tx1"/>
          </a:solidFill>
          <a:latin typeface="Calibri" pitchFamily="34" charset="0"/>
          <a:ea typeface="宋体" charset="-122"/>
        </a:defRPr>
      </a:lvl4pPr>
      <a:lvl5pPr algn="ctr" rtl="0" eaLnBrk="1" fontAlgn="base" hangingPunct="1">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slide" Target="slide18.xml"/><Relationship Id="rId4" Type="http://schemas.openxmlformats.org/officeDocument/2006/relationships/slide" Target="slide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7.wmf"/><Relationship Id="rId4"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1053" y="2469213"/>
            <a:ext cx="12474105" cy="2233612"/>
          </a:xfrm>
        </p:spPr>
        <p:txBody>
          <a:bodyPr/>
          <a:lstStyle/>
          <a:p>
            <a:r>
              <a:rPr lang="zh-CN" altLang="en-US" sz="4000" dirty="0">
                <a:latin typeface="华文楷体" panose="02010600040101010101" pitchFamily="2" charset="-122"/>
                <a:ea typeface="华文楷体" panose="02010600040101010101" pitchFamily="2" charset="-122"/>
              </a:rPr>
              <a:t>基于工业大数据的冷轧产品质量分析平台</a:t>
            </a:r>
            <a:br>
              <a:rPr lang="en-US" altLang="zh-CN" sz="4000" dirty="0">
                <a:latin typeface="华文楷体" panose="02010600040101010101" pitchFamily="2" charset="-122"/>
                <a:ea typeface="华文楷体" panose="02010600040101010101" pitchFamily="2" charset="-122"/>
              </a:rPr>
            </a:br>
            <a:r>
              <a:rPr lang="zh-CN" altLang="en-US" sz="4000" dirty="0">
                <a:latin typeface="华文楷体" panose="02010600040101010101" pitchFamily="2" charset="-122"/>
                <a:ea typeface="华文楷体" panose="02010600040101010101" pitchFamily="2" charset="-122"/>
              </a:rPr>
              <a:t>设计与实现</a:t>
            </a:r>
          </a:p>
        </p:txBody>
      </p:sp>
      <p:sp>
        <p:nvSpPr>
          <p:cNvPr id="3" name="副标题 2"/>
          <p:cNvSpPr>
            <a:spLocks noGrp="1"/>
          </p:cNvSpPr>
          <p:nvPr>
            <p:ph type="subTitle" idx="1"/>
          </p:nvPr>
        </p:nvSpPr>
        <p:spPr>
          <a:xfrm>
            <a:off x="1828800" y="3886200"/>
            <a:ext cx="8534400" cy="2327564"/>
          </a:xfrm>
        </p:spPr>
        <p:txBody>
          <a:bodyPr/>
          <a:lstStyle/>
          <a:p>
            <a:pPr>
              <a:lnSpc>
                <a:spcPts val="4325"/>
              </a:lnSpc>
              <a:spcBef>
                <a:spcPct val="0"/>
              </a:spcBef>
            </a:pPr>
            <a:r>
              <a:rPr lang="zh-CN" altLang="en-US" sz="2800" dirty="0">
                <a:solidFill>
                  <a:schemeClr val="tx1"/>
                </a:solidFill>
                <a:latin typeface="华文楷体" panose="02010600040101010101" pitchFamily="2" charset="-122"/>
                <a:ea typeface="华文楷体" panose="02010600040101010101" pitchFamily="2" charset="-122"/>
              </a:rPr>
              <a:t> 姓 名：隋佳欢</a:t>
            </a:r>
            <a:endParaRPr lang="en-US" altLang="zh-CN" sz="2800" dirty="0">
              <a:solidFill>
                <a:schemeClr val="tx1"/>
              </a:solidFill>
              <a:latin typeface="华文楷体" panose="02010600040101010101" pitchFamily="2" charset="-122"/>
              <a:ea typeface="华文楷体" panose="02010600040101010101" pitchFamily="2" charset="-122"/>
            </a:endParaRPr>
          </a:p>
          <a:p>
            <a:pPr algn="l">
              <a:lnSpc>
                <a:spcPts val="4325"/>
              </a:lnSpc>
              <a:spcBef>
                <a:spcPct val="0"/>
              </a:spcBef>
            </a:pPr>
            <a:r>
              <a:rPr lang="en-US" altLang="zh-CN" sz="2800" dirty="0">
                <a:solidFill>
                  <a:schemeClr val="tx1"/>
                </a:solidFill>
                <a:latin typeface="华文楷体" panose="02010600040101010101" pitchFamily="2" charset="-122"/>
                <a:ea typeface="华文楷体" panose="02010600040101010101" pitchFamily="2" charset="-122"/>
              </a:rPr>
              <a:t>                                   </a:t>
            </a:r>
            <a:r>
              <a:rPr lang="zh-CN" altLang="en-US" sz="2800" dirty="0">
                <a:solidFill>
                  <a:schemeClr val="tx1"/>
                </a:solidFill>
                <a:latin typeface="华文楷体" panose="02010600040101010101" pitchFamily="2" charset="-122"/>
                <a:ea typeface="华文楷体" panose="02010600040101010101" pitchFamily="2" charset="-122"/>
              </a:rPr>
              <a:t>学 号：</a:t>
            </a:r>
            <a:r>
              <a:rPr lang="en-US" altLang="zh-CN" sz="2800" dirty="0">
                <a:solidFill>
                  <a:schemeClr val="tx1"/>
                </a:solidFill>
                <a:latin typeface="华文楷体" panose="02010600040101010101" pitchFamily="2" charset="-122"/>
                <a:ea typeface="华文楷体" panose="02010600040101010101" pitchFamily="2" charset="-122"/>
              </a:rPr>
              <a:t>1800885</a:t>
            </a:r>
          </a:p>
          <a:p>
            <a:pPr algn="l">
              <a:lnSpc>
                <a:spcPts val="4325"/>
              </a:lnSpc>
              <a:spcBef>
                <a:spcPct val="0"/>
              </a:spcBef>
            </a:pPr>
            <a:r>
              <a:rPr lang="en-US" altLang="zh-CN" sz="2800" dirty="0">
                <a:solidFill>
                  <a:schemeClr val="tx1"/>
                </a:solidFill>
                <a:latin typeface="华文楷体" panose="02010600040101010101" pitchFamily="2" charset="-122"/>
                <a:ea typeface="华文楷体" panose="02010600040101010101" pitchFamily="2" charset="-122"/>
              </a:rPr>
              <a:t>                                   </a:t>
            </a:r>
            <a:r>
              <a:rPr lang="zh-CN" altLang="en-US" sz="2800" dirty="0">
                <a:solidFill>
                  <a:schemeClr val="tx1"/>
                </a:solidFill>
                <a:latin typeface="华文楷体" panose="02010600040101010101" pitchFamily="2" charset="-122"/>
                <a:ea typeface="华文楷体" panose="02010600040101010101" pitchFamily="2" charset="-122"/>
              </a:rPr>
              <a:t>专 业：系统工程</a:t>
            </a:r>
            <a:endParaRPr lang="en-US" altLang="zh-CN" sz="2800" dirty="0">
              <a:solidFill>
                <a:schemeClr val="tx1"/>
              </a:solidFill>
              <a:latin typeface="华文楷体" panose="02010600040101010101" pitchFamily="2" charset="-122"/>
              <a:ea typeface="华文楷体" panose="02010600040101010101" pitchFamily="2" charset="-122"/>
            </a:endParaRPr>
          </a:p>
          <a:p>
            <a:pPr>
              <a:lnSpc>
                <a:spcPts val="4325"/>
              </a:lnSpc>
              <a:spcBef>
                <a:spcPct val="0"/>
              </a:spcBef>
            </a:pPr>
            <a:r>
              <a:rPr lang="zh-CN" altLang="en-US" sz="2800" dirty="0">
                <a:solidFill>
                  <a:schemeClr val="tx1"/>
                </a:solidFill>
                <a:latin typeface="华文楷体" panose="02010600040101010101" pitchFamily="2" charset="-122"/>
                <a:ea typeface="华文楷体" panose="02010600040101010101" pitchFamily="2" charset="-122"/>
              </a:rPr>
              <a:t>   指导老师：刘士新教授</a:t>
            </a:r>
            <a:endParaRPr lang="en-US" altLang="zh-CN" sz="2800" dirty="0">
              <a:solidFill>
                <a:schemeClr val="tx1"/>
              </a:solidFill>
              <a:latin typeface="华文楷体" panose="02010600040101010101" pitchFamily="2" charset="-122"/>
              <a:ea typeface="华文楷体" panose="02010600040101010101" pitchFamily="2" charset="-122"/>
            </a:endParaRPr>
          </a:p>
          <a:p>
            <a:pPr algn="l">
              <a:lnSpc>
                <a:spcPts val="4325"/>
              </a:lnSpc>
              <a:spcBef>
                <a:spcPct val="0"/>
              </a:spcBef>
            </a:pPr>
            <a:r>
              <a:rPr lang="zh-CN" altLang="en-US" sz="2800" dirty="0">
                <a:solidFill>
                  <a:schemeClr val="tx1"/>
                </a:solidFill>
                <a:latin typeface="华文楷体" panose="02010600040101010101" pitchFamily="2" charset="-122"/>
                <a:ea typeface="华文楷体" panose="02010600040101010101" pitchFamily="2" charset="-122"/>
              </a:rPr>
              <a:t>                                                </a:t>
            </a:r>
          </a:p>
          <a:p>
            <a:endParaRPr lang="zh-CN" altLang="en-US" dirty="0"/>
          </a:p>
        </p:txBody>
      </p:sp>
    </p:spTree>
    <p:extLst>
      <p:ext uri="{BB962C8B-B14F-4D97-AF65-F5344CB8AC3E}">
        <p14:creationId xmlns:p14="http://schemas.microsoft.com/office/powerpoint/2010/main" val="3071522472"/>
      </p:ext>
    </p:extLst>
  </p:cSld>
  <p:clrMapOvr>
    <a:masterClrMapping/>
  </p:clrMapOvr>
  <mc:AlternateContent xmlns:mc="http://schemas.openxmlformats.org/markup-compatibility/2006" xmlns:p14="http://schemas.microsoft.com/office/powerpoint/2010/main">
    <mc:Choice Requires="p14">
      <p:transition spd="slow" p14:dur="2000" advTm="9728"/>
    </mc:Choice>
    <mc:Fallback xmlns="">
      <p:transition spd="slow" advTm="972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p:cNvSpPr txBox="1">
            <a:spLocks/>
          </p:cNvSpPr>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accent1"/>
                </a:solidFill>
                <a:latin typeface="+mj-lt"/>
                <a:cs typeface="Arial" panose="020B0604020202020204" pitchFamily="34" charset="0"/>
              </a:rPr>
              <a:t>0</a:t>
            </a:r>
            <a:r>
              <a:rPr lang="en-US" altLang="zh-CN" sz="11500" dirty="0">
                <a:solidFill>
                  <a:schemeClr val="accent1"/>
                </a:solidFill>
                <a:latin typeface="+mj-lt"/>
                <a:cs typeface="Arial" panose="020B0604020202020204" pitchFamily="34" charset="0"/>
              </a:rPr>
              <a:t>3</a:t>
            </a:r>
            <a:endParaRPr lang="en-US" sz="11500" dirty="0">
              <a:solidFill>
                <a:schemeClr val="accent1"/>
              </a:solidFill>
              <a:latin typeface="+mj-lt"/>
              <a:cs typeface="Arial" panose="020B0604020202020204" pitchFamily="34" charset="0"/>
            </a:endParaRPr>
          </a:p>
        </p:txBody>
      </p:sp>
      <p:sp>
        <p:nvSpPr>
          <p:cNvPr id="3" name="文本框 2"/>
          <p:cNvSpPr txBox="1"/>
          <p:nvPr/>
        </p:nvSpPr>
        <p:spPr>
          <a:xfrm>
            <a:off x="3116264" y="3346450"/>
            <a:ext cx="5032375" cy="584200"/>
          </a:xfrm>
          <a:prstGeom prst="rect">
            <a:avLst/>
          </a:prstGeom>
          <a:noFill/>
        </p:spPr>
        <p:txBody>
          <a:bodyPr>
            <a:spAutoFit/>
          </a:bodyPr>
          <a:lstStyle/>
          <a:p>
            <a:pPr>
              <a:defRPr/>
            </a:pPr>
            <a:r>
              <a:rPr lang="zh-CN" altLang="en-US" sz="3200" b="1" dirty="0">
                <a:solidFill>
                  <a:schemeClr val="accent1"/>
                </a:solidFill>
                <a:latin typeface="+mj-ea"/>
                <a:ea typeface="+mj-ea"/>
              </a:rPr>
              <a:t>研究内容及目标</a:t>
            </a:r>
          </a:p>
        </p:txBody>
      </p:sp>
      <p:sp>
        <p:nvSpPr>
          <p:cNvPr id="4" name="文本框 3"/>
          <p:cNvSpPr txBox="1"/>
          <p:nvPr/>
        </p:nvSpPr>
        <p:spPr>
          <a:xfrm>
            <a:off x="3116263" y="2773364"/>
            <a:ext cx="1858779"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accent1"/>
                </a:solidFill>
                <a:latin typeface="+mj-lt"/>
                <a:cs typeface="Arial" panose="020B0604020202020204" pitchFamily="34" charset="0"/>
              </a:rPr>
              <a:t>Part Three</a:t>
            </a:r>
            <a:endParaRPr lang="zh-CN" altLang="en-US" sz="3200" dirty="0">
              <a:solidFill>
                <a:schemeClr val="accent1"/>
              </a:solidFill>
              <a:latin typeface="+mj-lt"/>
              <a:cs typeface="Arial" panose="020B0604020202020204" pitchFamily="34" charset="0"/>
            </a:endParaRPr>
          </a:p>
        </p:txBody>
      </p:sp>
      <p:sp>
        <p:nvSpPr>
          <p:cNvPr id="5" name="等腰三角形 4"/>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6" name="等腰三角形 5"/>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7" name="等腰三角形 6"/>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8" name="等腰三角形 7"/>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9" name="等腰三角形 8"/>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0" name="椭圆 9"/>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1" name="椭圆 10"/>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2" name="椭圆 11"/>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3" name="等腰三角形 12"/>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4" name="等腰三角形 13"/>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cxnSp>
        <p:nvCxnSpPr>
          <p:cNvPr id="15"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4160314816"/>
      </p:ext>
    </p:extLst>
  </p:cSld>
  <p:clrMapOvr>
    <a:masterClrMapping/>
  </p:clrMapOvr>
  <mc:AlternateContent xmlns:mc="http://schemas.openxmlformats.org/markup-compatibility/2006" xmlns:p14="http://schemas.microsoft.com/office/powerpoint/2010/main">
    <mc:Choice Requires="p14">
      <p:transition spd="slow" p14:dur="2000" advTm="892"/>
    </mc:Choice>
    <mc:Fallback xmlns="">
      <p:transition spd="slow" advTm="892"/>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18136" y="388597"/>
            <a:ext cx="2698175" cy="523220"/>
          </a:xfrm>
          <a:prstGeom prst="rect">
            <a:avLst/>
          </a:prstGeom>
          <a:noFill/>
        </p:spPr>
        <p:txBody>
          <a:bodyPr wrap="none" lIns="91440" tIns="45720" rIns="91440" bIns="45720">
            <a:spAutoFit/>
          </a:bodyPr>
          <a:lstStyle/>
          <a:p>
            <a:pPr algn="ctr"/>
            <a:r>
              <a:rPr lang="zh-CN" altLang="en-US" sz="2800" b="0" cap="none" spc="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rPr>
              <a:t>研究</a:t>
            </a:r>
            <a:r>
              <a:rPr lang="zh-CN" altLang="en-US" sz="280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rPr>
              <a:t>内容及目标</a:t>
            </a:r>
            <a:endParaRPr lang="zh-CN" altLang="en-US" sz="2800" b="0" cap="none" spc="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endParaRPr>
          </a:p>
        </p:txBody>
      </p:sp>
      <p:sp>
        <p:nvSpPr>
          <p:cNvPr id="22"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618140E1-3F14-4190-97BA-355F211C0E09}"/>
              </a:ext>
            </a:extLst>
          </p:cNvPr>
          <p:cNvSpPr>
            <a:spLocks noChangeArrowheads="1"/>
          </p:cNvSpPr>
          <p:nvPr/>
        </p:nvSpPr>
        <p:spPr bwMode="auto">
          <a:xfrm>
            <a:off x="3215472" y="107517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文本框 7">
            <a:extLst>
              <a:ext uri="{FF2B5EF4-FFF2-40B4-BE49-F238E27FC236}">
                <a16:creationId xmlns:a16="http://schemas.microsoft.com/office/drawing/2014/main" id="{7A3181EC-736E-485B-A084-B8FB94E2A3E2}"/>
              </a:ext>
            </a:extLst>
          </p:cNvPr>
          <p:cNvSpPr txBox="1"/>
          <p:nvPr/>
        </p:nvSpPr>
        <p:spPr>
          <a:xfrm>
            <a:off x="511340" y="2542032"/>
            <a:ext cx="553998" cy="1964987"/>
          </a:xfrm>
          <a:prstGeom prst="rect">
            <a:avLst/>
          </a:prstGeom>
          <a:noFill/>
          <a:ln w="19050">
            <a:solidFill>
              <a:schemeClr val="tx2"/>
            </a:solidFill>
          </a:ln>
        </p:spPr>
        <p:txBody>
          <a:bodyPr vert="eaVert" wrap="square" rtlCol="0">
            <a:spAutoFit/>
          </a:bodyPr>
          <a:lstStyle/>
          <a:p>
            <a:r>
              <a:rPr lang="zh-CN" altLang="en-US" sz="2400" b="1" dirty="0"/>
              <a:t>数据采集系统</a:t>
            </a:r>
          </a:p>
        </p:txBody>
      </p:sp>
      <p:sp>
        <p:nvSpPr>
          <p:cNvPr id="9" name="左大括号 8">
            <a:extLst>
              <a:ext uri="{FF2B5EF4-FFF2-40B4-BE49-F238E27FC236}">
                <a16:creationId xmlns:a16="http://schemas.microsoft.com/office/drawing/2014/main" id="{1C19A32D-F457-4834-A349-63B5EEFBD18B}"/>
              </a:ext>
            </a:extLst>
          </p:cNvPr>
          <p:cNvSpPr/>
          <p:nvPr/>
        </p:nvSpPr>
        <p:spPr>
          <a:xfrm>
            <a:off x="1065338" y="1075173"/>
            <a:ext cx="810479" cy="489870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3F27FEE-6820-4D1D-9453-0999346159B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56887" y="1154875"/>
            <a:ext cx="8129530" cy="4739299"/>
          </a:xfrm>
          <a:prstGeom prst="rect">
            <a:avLst/>
          </a:prstGeom>
          <a:noFill/>
        </p:spPr>
      </p:pic>
    </p:spTree>
    <p:extLst>
      <p:ext uri="{BB962C8B-B14F-4D97-AF65-F5344CB8AC3E}">
        <p14:creationId xmlns:p14="http://schemas.microsoft.com/office/powerpoint/2010/main" val="3539140001"/>
      </p:ext>
    </p:extLst>
  </p:cSld>
  <p:clrMapOvr>
    <a:masterClrMapping/>
  </p:clrMapOvr>
  <mc:AlternateContent xmlns:mc="http://schemas.openxmlformats.org/markup-compatibility/2006" xmlns:p14="http://schemas.microsoft.com/office/powerpoint/2010/main">
    <mc:Choice Requires="p14">
      <p:transition spd="slow" p14:dur="2000" advTm="46455"/>
    </mc:Choice>
    <mc:Fallback xmlns="">
      <p:transition spd="slow" advTm="46455"/>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48331" y="368931"/>
            <a:ext cx="2698175" cy="523220"/>
          </a:xfrm>
          <a:prstGeom prst="rect">
            <a:avLst/>
          </a:prstGeom>
        </p:spPr>
        <p:txBody>
          <a:bodyPr wrap="none">
            <a:spAutoFit/>
          </a:bodyPr>
          <a:lstStyle/>
          <a:p>
            <a:r>
              <a:rPr lang="zh-CN" altLang="en-US" sz="2800" b="1" dirty="0">
                <a:solidFill>
                  <a:schemeClr val="tx2">
                    <a:lumMod val="60000"/>
                    <a:lumOff val="40000"/>
                  </a:schemeClr>
                </a:solidFill>
                <a:latin typeface="Times New Roman" pitchFamily="18" charset="0"/>
                <a:ea typeface="华文楷体" panose="02010600040101010101" pitchFamily="2" charset="-122"/>
              </a:rPr>
              <a:t>研究内容及目标</a:t>
            </a:r>
          </a:p>
        </p:txBody>
      </p:sp>
      <p:pic>
        <p:nvPicPr>
          <p:cNvPr id="4" name="图片 3">
            <a:extLst>
              <a:ext uri="{FF2B5EF4-FFF2-40B4-BE49-F238E27FC236}">
                <a16:creationId xmlns:a16="http://schemas.microsoft.com/office/drawing/2014/main" id="{7377BB17-6A76-4840-B56E-FBCE9A4F0BD8}"/>
              </a:ext>
            </a:extLst>
          </p:cNvPr>
          <p:cNvPicPr>
            <a:picLocks noChangeAspect="1"/>
          </p:cNvPicPr>
          <p:nvPr/>
        </p:nvPicPr>
        <p:blipFill>
          <a:blip r:embed="rId3"/>
          <a:stretch>
            <a:fillRect/>
          </a:stretch>
        </p:blipFill>
        <p:spPr>
          <a:xfrm>
            <a:off x="1712067" y="1110069"/>
            <a:ext cx="8453337" cy="4961902"/>
          </a:xfrm>
          <a:prstGeom prst="rect">
            <a:avLst/>
          </a:prstGeom>
        </p:spPr>
      </p:pic>
      <p:sp>
        <p:nvSpPr>
          <p:cNvPr id="5" name="文本框 4">
            <a:extLst>
              <a:ext uri="{FF2B5EF4-FFF2-40B4-BE49-F238E27FC236}">
                <a16:creationId xmlns:a16="http://schemas.microsoft.com/office/drawing/2014/main" id="{01ED9FD7-6937-405B-B5D7-0127EEAE0E40}"/>
              </a:ext>
            </a:extLst>
          </p:cNvPr>
          <p:cNvSpPr txBox="1"/>
          <p:nvPr/>
        </p:nvSpPr>
        <p:spPr>
          <a:xfrm>
            <a:off x="219963" y="2354499"/>
            <a:ext cx="553998" cy="2473041"/>
          </a:xfrm>
          <a:prstGeom prst="rect">
            <a:avLst/>
          </a:prstGeom>
          <a:noFill/>
          <a:ln w="19050">
            <a:solidFill>
              <a:schemeClr val="tx2"/>
            </a:solidFill>
          </a:ln>
        </p:spPr>
        <p:txBody>
          <a:bodyPr vert="eaVert" wrap="square" rtlCol="0">
            <a:spAutoFit/>
          </a:bodyPr>
          <a:lstStyle/>
          <a:p>
            <a:r>
              <a:rPr lang="zh-CN" altLang="en-US" sz="2400" b="1" dirty="0"/>
              <a:t>分布式存储系统</a:t>
            </a:r>
          </a:p>
        </p:txBody>
      </p:sp>
      <p:sp>
        <p:nvSpPr>
          <p:cNvPr id="6" name="左大括号 5">
            <a:extLst>
              <a:ext uri="{FF2B5EF4-FFF2-40B4-BE49-F238E27FC236}">
                <a16:creationId xmlns:a16="http://schemas.microsoft.com/office/drawing/2014/main" id="{02F8DE0E-7999-4E72-8654-27E0AEC69EFE}"/>
              </a:ext>
            </a:extLst>
          </p:cNvPr>
          <p:cNvSpPr/>
          <p:nvPr/>
        </p:nvSpPr>
        <p:spPr>
          <a:xfrm>
            <a:off x="773961" y="972766"/>
            <a:ext cx="811647" cy="5184843"/>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688464866"/>
      </p:ext>
    </p:extLst>
  </p:cSld>
  <p:clrMapOvr>
    <a:masterClrMapping/>
  </p:clrMapOvr>
  <mc:AlternateContent xmlns:mc="http://schemas.openxmlformats.org/markup-compatibility/2006" xmlns:p14="http://schemas.microsoft.com/office/powerpoint/2010/main">
    <mc:Choice Requires="p14">
      <p:transition spd="slow" p14:dur="2000" advTm="60999"/>
    </mc:Choice>
    <mc:Fallback xmlns="">
      <p:transition spd="slow" advTm="6099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48331" y="368931"/>
            <a:ext cx="2698175" cy="523220"/>
          </a:xfrm>
          <a:prstGeom prst="rect">
            <a:avLst/>
          </a:prstGeom>
        </p:spPr>
        <p:txBody>
          <a:bodyPr wrap="none">
            <a:spAutoFit/>
          </a:bodyPr>
          <a:lstStyle/>
          <a:p>
            <a:r>
              <a:rPr lang="zh-CN" altLang="en-US" sz="2800" b="1" dirty="0">
                <a:solidFill>
                  <a:schemeClr val="tx2">
                    <a:lumMod val="60000"/>
                    <a:lumOff val="40000"/>
                  </a:schemeClr>
                </a:solidFill>
                <a:latin typeface="Times New Roman" pitchFamily="18" charset="0"/>
                <a:ea typeface="华文楷体" panose="02010600040101010101" pitchFamily="2" charset="-122"/>
              </a:rPr>
              <a:t>研究内容及目标</a:t>
            </a:r>
          </a:p>
        </p:txBody>
      </p:sp>
      <p:sp>
        <p:nvSpPr>
          <p:cNvPr id="5" name="文本框 4">
            <a:extLst>
              <a:ext uri="{FF2B5EF4-FFF2-40B4-BE49-F238E27FC236}">
                <a16:creationId xmlns:a16="http://schemas.microsoft.com/office/drawing/2014/main" id="{01ED9FD7-6937-405B-B5D7-0127EEAE0E40}"/>
              </a:ext>
            </a:extLst>
          </p:cNvPr>
          <p:cNvSpPr txBox="1"/>
          <p:nvPr/>
        </p:nvSpPr>
        <p:spPr>
          <a:xfrm>
            <a:off x="418305" y="2069658"/>
            <a:ext cx="553998" cy="3107786"/>
          </a:xfrm>
          <a:prstGeom prst="rect">
            <a:avLst/>
          </a:prstGeom>
          <a:noFill/>
          <a:ln w="19050">
            <a:solidFill>
              <a:schemeClr val="tx2"/>
            </a:solidFill>
          </a:ln>
        </p:spPr>
        <p:txBody>
          <a:bodyPr vert="eaVert" wrap="square" rtlCol="0">
            <a:spAutoFit/>
          </a:bodyPr>
          <a:lstStyle/>
          <a:p>
            <a:r>
              <a:rPr lang="zh-CN" altLang="en-US" sz="2400" b="1" spc="150" dirty="0">
                <a:latin typeface="微软雅黑" pitchFamily="34" charset="-122"/>
                <a:ea typeface="微软雅黑" pitchFamily="34" charset="-122"/>
              </a:rPr>
              <a:t>产品质量分析与预测</a:t>
            </a:r>
            <a:endParaRPr lang="zh-CN" altLang="en-US" sz="2400" b="1" dirty="0"/>
          </a:p>
        </p:txBody>
      </p:sp>
      <p:sp>
        <p:nvSpPr>
          <p:cNvPr id="7" name="右箭头 9">
            <a:extLst>
              <a:ext uri="{FF2B5EF4-FFF2-40B4-BE49-F238E27FC236}">
                <a16:creationId xmlns:a16="http://schemas.microsoft.com/office/drawing/2014/main" id="{8A3FA424-AE40-498F-9139-3A5CA3994A5D}"/>
              </a:ext>
            </a:extLst>
          </p:cNvPr>
          <p:cNvSpPr/>
          <p:nvPr/>
        </p:nvSpPr>
        <p:spPr>
          <a:xfrm>
            <a:off x="1949312" y="1214158"/>
            <a:ext cx="9441777" cy="1773118"/>
          </a:xfrm>
          <a:prstGeom prst="rightArrow">
            <a:avLst/>
          </a:prstGeom>
          <a:solidFill>
            <a:schemeClr val="bg1">
              <a:lumMod val="8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zh-CN" altLang="en-US"/>
          </a:p>
        </p:txBody>
      </p:sp>
      <p:pic>
        <p:nvPicPr>
          <p:cNvPr id="8" name="图片 7">
            <a:extLst>
              <a:ext uri="{FF2B5EF4-FFF2-40B4-BE49-F238E27FC236}">
                <a16:creationId xmlns:a16="http://schemas.microsoft.com/office/drawing/2014/main" id="{10FC4FCC-3D83-47BF-AF0C-1BB094FECBDA}"/>
              </a:ext>
            </a:extLst>
          </p:cNvPr>
          <p:cNvPicPr>
            <a:picLocks noChangeAspect="1"/>
          </p:cNvPicPr>
          <p:nvPr/>
        </p:nvPicPr>
        <p:blipFill rotWithShape="1">
          <a:blip r:embed="rId3"/>
          <a:srcRect t="10891" b="11606"/>
          <a:stretch/>
        </p:blipFill>
        <p:spPr>
          <a:xfrm>
            <a:off x="1991968" y="2982410"/>
            <a:ext cx="9033215" cy="2792565"/>
          </a:xfrm>
          <a:prstGeom prst="rect">
            <a:avLst/>
          </a:prstGeom>
        </p:spPr>
      </p:pic>
      <p:sp>
        <p:nvSpPr>
          <p:cNvPr id="9" name="左大括号 8">
            <a:extLst>
              <a:ext uri="{FF2B5EF4-FFF2-40B4-BE49-F238E27FC236}">
                <a16:creationId xmlns:a16="http://schemas.microsoft.com/office/drawing/2014/main" id="{37B01E38-6499-4380-B598-634232AD3DD1}"/>
              </a:ext>
            </a:extLst>
          </p:cNvPr>
          <p:cNvSpPr/>
          <p:nvPr/>
        </p:nvSpPr>
        <p:spPr>
          <a:xfrm>
            <a:off x="972303" y="1031130"/>
            <a:ext cx="811647" cy="5184843"/>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圆角矩形 37">
            <a:hlinkClick r:id="rId4" action="ppaction://hlinksldjump"/>
            <a:extLst>
              <a:ext uri="{FF2B5EF4-FFF2-40B4-BE49-F238E27FC236}">
                <a16:creationId xmlns:a16="http://schemas.microsoft.com/office/drawing/2014/main" id="{B8A2DDA9-0030-447D-88D0-3ED78FD31E7C}"/>
              </a:ext>
            </a:extLst>
          </p:cNvPr>
          <p:cNvSpPr/>
          <p:nvPr/>
        </p:nvSpPr>
        <p:spPr>
          <a:xfrm>
            <a:off x="2011458" y="1846757"/>
            <a:ext cx="2118584" cy="507920"/>
          </a:xfrm>
          <a:prstGeom prst="roundRect">
            <a:avLst/>
          </a:prstGeom>
          <a:solidFill>
            <a:schemeClr val="accent2">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0805" tIns="250805" rIns="250805" bIns="250805" numCol="1" spcCol="1270" anchor="ctr" anchorCtr="0">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2000250">
              <a:lnSpc>
                <a:spcPct val="90000"/>
              </a:lnSpc>
              <a:spcBef>
                <a:spcPct val="0"/>
              </a:spcBef>
              <a:spcAft>
                <a:spcPct val="35000"/>
              </a:spcAft>
            </a:pPr>
            <a:r>
              <a:rPr lang="zh-CN" altLang="en-US" sz="2400" b="1" kern="1200" dirty="0">
                <a:solidFill>
                  <a:schemeClr val="bg1"/>
                </a:solidFill>
                <a:latin typeface="微软雅黑" panose="020B0503020204020204" pitchFamily="34" charset="-122"/>
                <a:ea typeface="微软雅黑" panose="020B0503020204020204" pitchFamily="34" charset="-122"/>
              </a:rPr>
              <a:t>数据预处理</a:t>
            </a:r>
          </a:p>
        </p:txBody>
      </p:sp>
      <p:sp>
        <p:nvSpPr>
          <p:cNvPr id="11" name="圆角矩形 42">
            <a:hlinkClick r:id="rId5" action="ppaction://hlinksldjump"/>
            <a:extLst>
              <a:ext uri="{FF2B5EF4-FFF2-40B4-BE49-F238E27FC236}">
                <a16:creationId xmlns:a16="http://schemas.microsoft.com/office/drawing/2014/main" id="{5869FF18-39E4-4552-83D8-98E6F4DD7814}"/>
              </a:ext>
            </a:extLst>
          </p:cNvPr>
          <p:cNvSpPr/>
          <p:nvPr/>
        </p:nvSpPr>
        <p:spPr>
          <a:xfrm>
            <a:off x="4488128" y="1844324"/>
            <a:ext cx="1820571" cy="507920"/>
          </a:xfrm>
          <a:prstGeom prst="roundRect">
            <a:avLst/>
          </a:prstGeom>
          <a:solidFill>
            <a:schemeClr val="accent2">
              <a:lumMod val="50000"/>
            </a:schemeClr>
          </a:solidFill>
          <a:ln>
            <a:solidFill>
              <a:schemeClr val="accent3">
                <a:lumMod val="5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0805" tIns="250805" rIns="250805" bIns="250805" numCol="1" spcCol="1270" anchor="ctr" anchorCtr="0">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2000250">
              <a:lnSpc>
                <a:spcPct val="90000"/>
              </a:lnSpc>
              <a:spcBef>
                <a:spcPct val="0"/>
              </a:spcBef>
              <a:spcAft>
                <a:spcPct val="35000"/>
              </a:spcAft>
            </a:pPr>
            <a:r>
              <a:rPr lang="zh-CN" altLang="en-US" sz="2400" b="1" dirty="0">
                <a:solidFill>
                  <a:schemeClr val="bg1"/>
                </a:solidFill>
                <a:latin typeface="微软雅黑" panose="020B0503020204020204" pitchFamily="34" charset="-122"/>
                <a:ea typeface="微软雅黑" panose="020B0503020204020204" pitchFamily="34" charset="-122"/>
              </a:rPr>
              <a:t>特征选择</a:t>
            </a:r>
          </a:p>
        </p:txBody>
      </p:sp>
      <p:sp>
        <p:nvSpPr>
          <p:cNvPr id="12" name="圆角矩形 43">
            <a:hlinkClick r:id="rId4" action="ppaction://hlinksldjump"/>
            <a:extLst>
              <a:ext uri="{FF2B5EF4-FFF2-40B4-BE49-F238E27FC236}">
                <a16:creationId xmlns:a16="http://schemas.microsoft.com/office/drawing/2014/main" id="{44876BDA-416D-4AD0-B886-9FFE3DA80F75}"/>
              </a:ext>
            </a:extLst>
          </p:cNvPr>
          <p:cNvSpPr/>
          <p:nvPr/>
        </p:nvSpPr>
        <p:spPr>
          <a:xfrm>
            <a:off x="6543409" y="1844324"/>
            <a:ext cx="1858894" cy="507920"/>
          </a:xfrm>
          <a:prstGeom prst="roundRect">
            <a:avLst/>
          </a:prstGeom>
          <a:solidFill>
            <a:schemeClr val="accent2">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0805" tIns="250805" rIns="250805" bIns="250805" numCol="1" spcCol="1270" anchor="ctr" anchorCtr="0">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2000250">
              <a:lnSpc>
                <a:spcPct val="90000"/>
              </a:lnSpc>
              <a:spcBef>
                <a:spcPct val="0"/>
              </a:spcBef>
              <a:spcAft>
                <a:spcPct val="35000"/>
              </a:spcAft>
            </a:pPr>
            <a:r>
              <a:rPr lang="zh-CN" altLang="en-US" sz="2400" b="1" dirty="0">
                <a:solidFill>
                  <a:schemeClr val="bg1"/>
                </a:solidFill>
                <a:latin typeface="微软雅黑" panose="020B0503020204020204" pitchFamily="34" charset="-122"/>
                <a:ea typeface="微软雅黑" panose="020B0503020204020204" pitchFamily="34" charset="-122"/>
              </a:rPr>
              <a:t>模型选择</a:t>
            </a:r>
          </a:p>
        </p:txBody>
      </p:sp>
      <p:sp>
        <p:nvSpPr>
          <p:cNvPr id="13" name="圆角矩形 43">
            <a:extLst>
              <a:ext uri="{FF2B5EF4-FFF2-40B4-BE49-F238E27FC236}">
                <a16:creationId xmlns:a16="http://schemas.microsoft.com/office/drawing/2014/main" id="{62555413-24F7-4B4C-A076-F0F2ED97433F}"/>
              </a:ext>
            </a:extLst>
          </p:cNvPr>
          <p:cNvSpPr/>
          <p:nvPr/>
        </p:nvSpPr>
        <p:spPr>
          <a:xfrm>
            <a:off x="8637014" y="1844324"/>
            <a:ext cx="1879926" cy="507920"/>
          </a:xfrm>
          <a:prstGeom prst="roundRect">
            <a:avLst/>
          </a:prstGeom>
          <a:solidFill>
            <a:schemeClr val="accent2">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0805" tIns="250805" rIns="250805" bIns="250805" numCol="1" spcCol="1270" anchor="ctr" anchorCtr="0">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2000250">
              <a:lnSpc>
                <a:spcPct val="90000"/>
              </a:lnSpc>
              <a:spcBef>
                <a:spcPct val="0"/>
              </a:spcBef>
              <a:spcAft>
                <a:spcPct val="35000"/>
              </a:spcAft>
            </a:pPr>
            <a:r>
              <a:rPr lang="zh-CN" altLang="en-US" sz="2400" b="1" dirty="0">
                <a:solidFill>
                  <a:schemeClr val="bg1"/>
                </a:solidFill>
                <a:latin typeface="微软雅黑" panose="020B0503020204020204" pitchFamily="34" charset="-122"/>
                <a:ea typeface="微软雅黑" panose="020B0503020204020204" pitchFamily="34" charset="-122"/>
              </a:rPr>
              <a:t>结果分析</a:t>
            </a:r>
          </a:p>
        </p:txBody>
      </p:sp>
    </p:spTree>
    <p:extLst>
      <p:ext uri="{BB962C8B-B14F-4D97-AF65-F5344CB8AC3E}">
        <p14:creationId xmlns:p14="http://schemas.microsoft.com/office/powerpoint/2010/main" val="1281725889"/>
      </p:ext>
    </p:extLst>
  </p:cSld>
  <p:clrMapOvr>
    <a:masterClrMapping/>
  </p:clrMapOvr>
  <mc:AlternateContent xmlns:mc="http://schemas.openxmlformats.org/markup-compatibility/2006" xmlns:p14="http://schemas.microsoft.com/office/powerpoint/2010/main">
    <mc:Choice Requires="p14">
      <p:transition spd="slow" p14:dur="2000" advTm="60999"/>
    </mc:Choice>
    <mc:Fallback xmlns="">
      <p:transition spd="slow" advTm="6099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p:cNvSpPr txBox="1">
            <a:spLocks/>
          </p:cNvSpPr>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accent1"/>
                </a:solidFill>
                <a:latin typeface="+mj-lt"/>
                <a:cs typeface="Arial" panose="020B0604020202020204" pitchFamily="34" charset="0"/>
              </a:rPr>
              <a:t>04</a:t>
            </a:r>
          </a:p>
        </p:txBody>
      </p:sp>
      <p:sp>
        <p:nvSpPr>
          <p:cNvPr id="4" name="文本框 3"/>
          <p:cNvSpPr txBox="1"/>
          <p:nvPr/>
        </p:nvSpPr>
        <p:spPr>
          <a:xfrm>
            <a:off x="3144223" y="3426905"/>
            <a:ext cx="5032375" cy="584200"/>
          </a:xfrm>
          <a:prstGeom prst="rect">
            <a:avLst/>
          </a:prstGeom>
          <a:noFill/>
        </p:spPr>
        <p:txBody>
          <a:bodyPr>
            <a:spAutoFit/>
          </a:bodyPr>
          <a:lstStyle/>
          <a:p>
            <a:pPr>
              <a:defRPr/>
            </a:pPr>
            <a:r>
              <a:rPr lang="zh-CN" altLang="en-US" sz="3200" b="1" dirty="0">
                <a:solidFill>
                  <a:schemeClr val="accent1"/>
                </a:solidFill>
                <a:latin typeface="+mj-ea"/>
                <a:ea typeface="+mj-ea"/>
              </a:rPr>
              <a:t>拟定研究方案</a:t>
            </a:r>
          </a:p>
        </p:txBody>
      </p:sp>
      <p:sp>
        <p:nvSpPr>
          <p:cNvPr id="5" name="文本框 4"/>
          <p:cNvSpPr txBox="1"/>
          <p:nvPr/>
        </p:nvSpPr>
        <p:spPr>
          <a:xfrm>
            <a:off x="3116263" y="2773364"/>
            <a:ext cx="1668405"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accent1"/>
                </a:solidFill>
                <a:latin typeface="+mj-lt"/>
                <a:cs typeface="Arial" panose="020B0604020202020204" pitchFamily="34" charset="0"/>
              </a:rPr>
              <a:t>Part Four</a:t>
            </a:r>
            <a:endParaRPr lang="zh-CN" altLang="en-US" sz="3200" dirty="0">
              <a:solidFill>
                <a:schemeClr val="accent1"/>
              </a:solidFill>
              <a:latin typeface="+mj-lt"/>
              <a:cs typeface="Arial" panose="020B0604020202020204" pitchFamily="34" charset="0"/>
            </a:endParaRPr>
          </a:p>
        </p:txBody>
      </p:sp>
      <p:sp>
        <p:nvSpPr>
          <p:cNvPr id="6" name="等腰三角形 5"/>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7" name="等腰三角形 6"/>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8" name="等腰三角形 7"/>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9" name="等腰三角形 8"/>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0" name="等腰三角形 9"/>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1" name="椭圆 10"/>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2" name="椭圆 11"/>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3" name="椭圆 12"/>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4" name="等腰三角形 13"/>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5" name="等腰三角形 14"/>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cxnSp>
        <p:nvCxnSpPr>
          <p:cNvPr id="16"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985173549"/>
      </p:ext>
    </p:extLst>
  </p:cSld>
  <p:clrMapOvr>
    <a:masterClrMapping/>
  </p:clrMapOvr>
  <mc:AlternateContent xmlns:mc="http://schemas.openxmlformats.org/markup-compatibility/2006" xmlns:p14="http://schemas.microsoft.com/office/powerpoint/2010/main">
    <mc:Choice Requires="p14">
      <p:transition spd="slow" p14:dur="2000" advTm="887"/>
    </mc:Choice>
    <mc:Fallback xmlns="">
      <p:transition spd="slow" advTm="88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45915" y="327122"/>
            <a:ext cx="2339102" cy="523220"/>
          </a:xfrm>
          <a:prstGeom prst="rect">
            <a:avLst/>
          </a:prstGeom>
        </p:spPr>
        <p:txBody>
          <a:bodyPr wrap="none">
            <a:spAutoFit/>
          </a:bodyPr>
          <a:lstStyle/>
          <a:p>
            <a:pPr algn="ctr"/>
            <a:r>
              <a:rPr lang="zh-CN" altLang="en-US" sz="280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rPr>
              <a:t>拟定研究方案</a:t>
            </a:r>
          </a:p>
        </p:txBody>
      </p:sp>
      <p:sp>
        <p:nvSpPr>
          <p:cNvPr id="9" name="矩形 8">
            <a:extLst>
              <a:ext uri="{FF2B5EF4-FFF2-40B4-BE49-F238E27FC236}">
                <a16:creationId xmlns:a16="http://schemas.microsoft.com/office/drawing/2014/main" id="{F7D6BC5D-024B-43C1-B82D-E2E6A781C3AD}"/>
              </a:ext>
            </a:extLst>
          </p:cNvPr>
          <p:cNvSpPr/>
          <p:nvPr/>
        </p:nvSpPr>
        <p:spPr>
          <a:xfrm>
            <a:off x="7571624" y="1283186"/>
            <a:ext cx="3688830" cy="400110"/>
          </a:xfrm>
          <a:prstGeom prst="rect">
            <a:avLst/>
          </a:prstGeom>
        </p:spPr>
        <p:txBody>
          <a:bodyPr wrap="none">
            <a:spAutoFit/>
          </a:bodyPr>
          <a:lstStyle/>
          <a:p>
            <a:r>
              <a:rPr lang="zh-CN" altLang="zh-CN" sz="2000" kern="100" dirty="0">
                <a:latin typeface="Times New Roman" panose="02020603050405020304" pitchFamily="18" charset="0"/>
                <a:cs typeface="Times New Roman" panose="02020603050405020304" pitchFamily="18" charset="0"/>
              </a:rPr>
              <a:t>基于</a:t>
            </a:r>
            <a:r>
              <a:rPr lang="en-US" altLang="zh-CN" sz="2000" kern="100" dirty="0">
                <a:latin typeface="Times New Roman" panose="02020603050405020304" pitchFamily="18" charset="0"/>
                <a:cs typeface="Times New Roman" panose="02020603050405020304" pitchFamily="18" charset="0"/>
              </a:rPr>
              <a:t>HDFS+HBASE </a:t>
            </a:r>
            <a:r>
              <a:rPr lang="zh-CN" altLang="zh-CN" sz="2000" kern="100" dirty="0">
                <a:latin typeface="Times New Roman" panose="02020603050405020304" pitchFamily="18" charset="0"/>
                <a:cs typeface="Times New Roman" panose="02020603050405020304" pitchFamily="18" charset="0"/>
              </a:rPr>
              <a:t>的存储技术</a:t>
            </a:r>
            <a:endParaRPr lang="zh-CN" altLang="en-US" sz="2000" dirty="0"/>
          </a:p>
        </p:txBody>
      </p:sp>
      <p:sp>
        <p:nvSpPr>
          <p:cNvPr id="10" name="Rectangle 121">
            <a:extLst>
              <a:ext uri="{FF2B5EF4-FFF2-40B4-BE49-F238E27FC236}">
                <a16:creationId xmlns:a16="http://schemas.microsoft.com/office/drawing/2014/main" id="{B8018F6C-FCAA-4AAC-81EB-5A8C6CD3970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2" name="图片 11">
            <a:extLst>
              <a:ext uri="{FF2B5EF4-FFF2-40B4-BE49-F238E27FC236}">
                <a16:creationId xmlns:a16="http://schemas.microsoft.com/office/drawing/2014/main" id="{1B06F6D9-1E14-4596-B3D4-DA83E79D9C70}"/>
              </a:ext>
            </a:extLst>
          </p:cNvPr>
          <p:cNvPicPr>
            <a:picLocks noChangeAspect="1"/>
          </p:cNvPicPr>
          <p:nvPr/>
        </p:nvPicPr>
        <p:blipFill>
          <a:blip r:embed="rId3"/>
          <a:stretch>
            <a:fillRect/>
          </a:stretch>
        </p:blipFill>
        <p:spPr>
          <a:xfrm>
            <a:off x="5240018" y="1826030"/>
            <a:ext cx="7315200" cy="3438525"/>
          </a:xfrm>
          <a:prstGeom prst="rect">
            <a:avLst/>
          </a:prstGeom>
        </p:spPr>
      </p:pic>
      <p:sp>
        <p:nvSpPr>
          <p:cNvPr id="13" name="矩形 12">
            <a:extLst>
              <a:ext uri="{FF2B5EF4-FFF2-40B4-BE49-F238E27FC236}">
                <a16:creationId xmlns:a16="http://schemas.microsoft.com/office/drawing/2014/main" id="{99EFAC4B-5F97-435B-A91E-F2CCC97AEDC1}"/>
              </a:ext>
            </a:extLst>
          </p:cNvPr>
          <p:cNvSpPr/>
          <p:nvPr/>
        </p:nvSpPr>
        <p:spPr>
          <a:xfrm>
            <a:off x="447675" y="2468389"/>
            <a:ext cx="1784423" cy="400110"/>
          </a:xfrm>
          <a:prstGeom prst="rect">
            <a:avLst/>
          </a:prstGeom>
          <a:ln w="19050">
            <a:noFill/>
          </a:ln>
        </p:spPr>
        <p:txBody>
          <a:bodyPr wrap="square">
            <a:spAutoFit/>
          </a:bodyPr>
          <a:lstStyle/>
          <a:p>
            <a:r>
              <a:rPr lang="zh-CN" altLang="en-US" sz="2000" dirty="0"/>
              <a:t>实时数据采集</a:t>
            </a:r>
          </a:p>
        </p:txBody>
      </p:sp>
      <p:sp>
        <p:nvSpPr>
          <p:cNvPr id="15" name="矩形 14">
            <a:extLst>
              <a:ext uri="{FF2B5EF4-FFF2-40B4-BE49-F238E27FC236}">
                <a16:creationId xmlns:a16="http://schemas.microsoft.com/office/drawing/2014/main" id="{C89D018C-F217-40F2-B894-99A3DD98F5AD}"/>
              </a:ext>
            </a:extLst>
          </p:cNvPr>
          <p:cNvSpPr/>
          <p:nvPr/>
        </p:nvSpPr>
        <p:spPr>
          <a:xfrm>
            <a:off x="145915" y="4840212"/>
            <a:ext cx="2249098" cy="400110"/>
          </a:xfrm>
          <a:prstGeom prst="rect">
            <a:avLst/>
          </a:prstGeom>
          <a:ln w="19050">
            <a:noFill/>
          </a:ln>
        </p:spPr>
        <p:txBody>
          <a:bodyPr wrap="square">
            <a:spAutoFit/>
          </a:bodyPr>
          <a:lstStyle/>
          <a:p>
            <a:r>
              <a:rPr lang="zh-CN" altLang="zh-CN" sz="2000" dirty="0"/>
              <a:t>非实时性数据采集</a:t>
            </a:r>
            <a:endParaRPr lang="zh-CN" altLang="en-US" sz="2000" dirty="0"/>
          </a:p>
        </p:txBody>
      </p:sp>
      <p:sp>
        <p:nvSpPr>
          <p:cNvPr id="20" name="左大括号 19">
            <a:extLst>
              <a:ext uri="{FF2B5EF4-FFF2-40B4-BE49-F238E27FC236}">
                <a16:creationId xmlns:a16="http://schemas.microsoft.com/office/drawing/2014/main" id="{43A84BD6-80C1-4BEE-8CCD-96C195997954}"/>
              </a:ext>
            </a:extLst>
          </p:cNvPr>
          <p:cNvSpPr/>
          <p:nvPr/>
        </p:nvSpPr>
        <p:spPr>
          <a:xfrm>
            <a:off x="2253785" y="1697028"/>
            <a:ext cx="598651" cy="1921204"/>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358ED572-1055-4A74-AAE3-27AE89C528D2}"/>
              </a:ext>
            </a:extLst>
          </p:cNvPr>
          <p:cNvSpPr txBox="1"/>
          <p:nvPr/>
        </p:nvSpPr>
        <p:spPr>
          <a:xfrm>
            <a:off x="2610116" y="1527751"/>
            <a:ext cx="2725105" cy="400110"/>
          </a:xfrm>
          <a:prstGeom prst="rect">
            <a:avLst/>
          </a:prstGeom>
          <a:noFill/>
        </p:spPr>
        <p:txBody>
          <a:bodyPr wrap="square" rtlCol="0">
            <a:spAutoFit/>
          </a:bodyPr>
          <a:lstStyle/>
          <a:p>
            <a:r>
              <a:rPr lang="zh-CN" altLang="en-US" sz="2000" dirty="0"/>
              <a:t>数据库软件</a:t>
            </a:r>
          </a:p>
        </p:txBody>
      </p:sp>
      <p:sp>
        <p:nvSpPr>
          <p:cNvPr id="28" name="文本框 27">
            <a:extLst>
              <a:ext uri="{FF2B5EF4-FFF2-40B4-BE49-F238E27FC236}">
                <a16:creationId xmlns:a16="http://schemas.microsoft.com/office/drawing/2014/main" id="{8FB2DC20-610A-4BAC-9F71-2947C7C8B34E}"/>
              </a:ext>
            </a:extLst>
          </p:cNvPr>
          <p:cNvSpPr txBox="1"/>
          <p:nvPr/>
        </p:nvSpPr>
        <p:spPr>
          <a:xfrm>
            <a:off x="2762159" y="2442058"/>
            <a:ext cx="1475650" cy="400110"/>
          </a:xfrm>
          <a:prstGeom prst="rect">
            <a:avLst/>
          </a:prstGeom>
          <a:noFill/>
        </p:spPr>
        <p:txBody>
          <a:bodyPr wrap="square" rtlCol="0">
            <a:spAutoFit/>
          </a:bodyPr>
          <a:lstStyle/>
          <a:p>
            <a:r>
              <a:rPr lang="en-US" altLang="zh-CN" sz="2000" dirty="0"/>
              <a:t>PLC</a:t>
            </a:r>
            <a:r>
              <a:rPr lang="zh-CN" altLang="en-US" sz="2000" dirty="0"/>
              <a:t>、</a:t>
            </a:r>
            <a:r>
              <a:rPr lang="en-US" altLang="zh-CN" sz="2000" dirty="0"/>
              <a:t>DCS</a:t>
            </a:r>
            <a:endParaRPr lang="zh-CN" altLang="en-US" sz="2000" dirty="0"/>
          </a:p>
        </p:txBody>
      </p:sp>
      <p:sp>
        <p:nvSpPr>
          <p:cNvPr id="29" name="文本框 28">
            <a:extLst>
              <a:ext uri="{FF2B5EF4-FFF2-40B4-BE49-F238E27FC236}">
                <a16:creationId xmlns:a16="http://schemas.microsoft.com/office/drawing/2014/main" id="{344CCB88-CB9E-42EA-96EC-00D7A1B432C5}"/>
              </a:ext>
            </a:extLst>
          </p:cNvPr>
          <p:cNvSpPr txBox="1"/>
          <p:nvPr/>
        </p:nvSpPr>
        <p:spPr>
          <a:xfrm>
            <a:off x="2809471" y="3409027"/>
            <a:ext cx="1960352" cy="400110"/>
          </a:xfrm>
          <a:prstGeom prst="rect">
            <a:avLst/>
          </a:prstGeom>
          <a:noFill/>
        </p:spPr>
        <p:txBody>
          <a:bodyPr wrap="square" rtlCol="0">
            <a:spAutoFit/>
          </a:bodyPr>
          <a:lstStyle/>
          <a:p>
            <a:r>
              <a:rPr lang="zh-CN" altLang="en-US" sz="2000" dirty="0"/>
              <a:t>本地存储</a:t>
            </a:r>
          </a:p>
        </p:txBody>
      </p:sp>
      <p:sp>
        <p:nvSpPr>
          <p:cNvPr id="31" name="左大括号 30">
            <a:extLst>
              <a:ext uri="{FF2B5EF4-FFF2-40B4-BE49-F238E27FC236}">
                <a16:creationId xmlns:a16="http://schemas.microsoft.com/office/drawing/2014/main" id="{C967EAF7-C58C-4231-96A6-9DBEC8D25711}"/>
              </a:ext>
            </a:extLst>
          </p:cNvPr>
          <p:cNvSpPr/>
          <p:nvPr/>
        </p:nvSpPr>
        <p:spPr>
          <a:xfrm>
            <a:off x="2218727" y="4090479"/>
            <a:ext cx="598651" cy="1921204"/>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ADF16C39-7938-40A9-8076-C42FD62F8878}"/>
              </a:ext>
            </a:extLst>
          </p:cNvPr>
          <p:cNvSpPr txBox="1"/>
          <p:nvPr/>
        </p:nvSpPr>
        <p:spPr>
          <a:xfrm>
            <a:off x="2720258" y="3985036"/>
            <a:ext cx="2854358" cy="400110"/>
          </a:xfrm>
          <a:prstGeom prst="rect">
            <a:avLst/>
          </a:prstGeom>
          <a:noFill/>
        </p:spPr>
        <p:txBody>
          <a:bodyPr wrap="square" rtlCol="0">
            <a:spAutoFit/>
          </a:bodyPr>
          <a:lstStyle/>
          <a:p>
            <a:r>
              <a:rPr lang="zh-CN" altLang="zh-CN" sz="2000" dirty="0"/>
              <a:t>常见设备诊断数据文件</a:t>
            </a:r>
            <a:endParaRPr lang="zh-CN" altLang="en-US" sz="2000" dirty="0"/>
          </a:p>
        </p:txBody>
      </p:sp>
      <p:sp>
        <p:nvSpPr>
          <p:cNvPr id="33" name="矩形 32">
            <a:extLst>
              <a:ext uri="{FF2B5EF4-FFF2-40B4-BE49-F238E27FC236}">
                <a16:creationId xmlns:a16="http://schemas.microsoft.com/office/drawing/2014/main" id="{D738291E-ACEC-4839-9AEA-26EC4F68DFB8}"/>
              </a:ext>
            </a:extLst>
          </p:cNvPr>
          <p:cNvSpPr/>
          <p:nvPr/>
        </p:nvSpPr>
        <p:spPr>
          <a:xfrm>
            <a:off x="2610116" y="5577792"/>
            <a:ext cx="3298232" cy="400110"/>
          </a:xfrm>
          <a:prstGeom prst="rect">
            <a:avLst/>
          </a:prstGeom>
        </p:spPr>
        <p:txBody>
          <a:bodyPr wrap="square">
            <a:spAutoFit/>
          </a:bodyPr>
          <a:lstStyle/>
          <a:p>
            <a:r>
              <a:rPr lang="en-US" altLang="zh-CN" sz="2000" dirty="0">
                <a:latin typeface="Times New Roman" panose="02020603050405020304" pitchFamily="18" charset="0"/>
              </a:rPr>
              <a:t>ERP</a:t>
            </a:r>
            <a:r>
              <a:rPr lang="zh-CN" altLang="zh-CN" sz="2000" dirty="0">
                <a:latin typeface="Times New Roman" panose="02020603050405020304" pitchFamily="18" charset="0"/>
                <a:cs typeface="Times New Roman" panose="02020603050405020304" pitchFamily="18" charset="0"/>
              </a:rPr>
              <a:t>或</a:t>
            </a:r>
            <a:r>
              <a:rPr lang="en-US" altLang="zh-CN" sz="2000" dirty="0">
                <a:latin typeface="Times New Roman" panose="02020603050405020304" pitchFamily="18" charset="0"/>
              </a:rPr>
              <a:t>MES</a:t>
            </a:r>
            <a:r>
              <a:rPr lang="zh-CN" altLang="zh-CN" sz="2000" dirty="0">
                <a:latin typeface="Times New Roman" panose="02020603050405020304" pitchFamily="18" charset="0"/>
                <a:cs typeface="Times New Roman" panose="02020603050405020304" pitchFamily="18" charset="0"/>
              </a:rPr>
              <a:t>系统中的数据</a:t>
            </a:r>
            <a:endParaRPr lang="zh-CN" altLang="en-US" sz="2000" dirty="0"/>
          </a:p>
        </p:txBody>
      </p:sp>
      <p:sp>
        <p:nvSpPr>
          <p:cNvPr id="34" name="矩形 33">
            <a:extLst>
              <a:ext uri="{FF2B5EF4-FFF2-40B4-BE49-F238E27FC236}">
                <a16:creationId xmlns:a16="http://schemas.microsoft.com/office/drawing/2014/main" id="{D948624D-13A2-4E81-A1C2-ECB1FB6617BD}"/>
              </a:ext>
            </a:extLst>
          </p:cNvPr>
          <p:cNvSpPr/>
          <p:nvPr/>
        </p:nvSpPr>
        <p:spPr>
          <a:xfrm>
            <a:off x="85476" y="1074758"/>
            <a:ext cx="5378011" cy="5077815"/>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1B80F108-D566-40D0-9F6B-084EBA0DF6BC}"/>
              </a:ext>
            </a:extLst>
          </p:cNvPr>
          <p:cNvSpPr/>
          <p:nvPr/>
        </p:nvSpPr>
        <p:spPr>
          <a:xfrm>
            <a:off x="6788687" y="1018604"/>
            <a:ext cx="5120084" cy="519925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箭头: 右 35">
            <a:extLst>
              <a:ext uri="{FF2B5EF4-FFF2-40B4-BE49-F238E27FC236}">
                <a16:creationId xmlns:a16="http://schemas.microsoft.com/office/drawing/2014/main" id="{2795C29C-6D37-4991-A202-1BB94FFA32C3}"/>
              </a:ext>
            </a:extLst>
          </p:cNvPr>
          <p:cNvSpPr/>
          <p:nvPr/>
        </p:nvSpPr>
        <p:spPr>
          <a:xfrm>
            <a:off x="5463487" y="3132306"/>
            <a:ext cx="1325200" cy="593388"/>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76559520"/>
      </p:ext>
    </p:extLst>
  </p:cSld>
  <p:clrMapOvr>
    <a:masterClrMapping/>
  </p:clrMapOvr>
  <mc:AlternateContent xmlns:mc="http://schemas.openxmlformats.org/markup-compatibility/2006" xmlns:p14="http://schemas.microsoft.com/office/powerpoint/2010/main">
    <mc:Choice Requires="p14">
      <p:transition spd="slow" p14:dur="2000" advTm="66928"/>
    </mc:Choice>
    <mc:Fallback xmlns="">
      <p:transition spd="slow" advTm="6692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93407104-56CB-4CE9-82F3-7C58A0EEC0CC}"/>
              </a:ext>
            </a:extLst>
          </p:cNvPr>
          <p:cNvSpPr/>
          <p:nvPr/>
        </p:nvSpPr>
        <p:spPr>
          <a:xfrm>
            <a:off x="145915" y="327122"/>
            <a:ext cx="2339102" cy="523220"/>
          </a:xfrm>
          <a:prstGeom prst="rect">
            <a:avLst/>
          </a:prstGeom>
        </p:spPr>
        <p:txBody>
          <a:bodyPr wrap="none">
            <a:spAutoFit/>
          </a:bodyPr>
          <a:lstStyle/>
          <a:p>
            <a:pPr algn="ctr"/>
            <a:r>
              <a:rPr lang="zh-CN" altLang="en-US" sz="280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rPr>
              <a:t>拟定研究方案</a:t>
            </a:r>
          </a:p>
        </p:txBody>
      </p:sp>
      <p:sp>
        <p:nvSpPr>
          <p:cNvPr id="3" name="矩形 2">
            <a:extLst>
              <a:ext uri="{FF2B5EF4-FFF2-40B4-BE49-F238E27FC236}">
                <a16:creationId xmlns:a16="http://schemas.microsoft.com/office/drawing/2014/main" id="{98573CAC-310A-4E42-86D7-19C311ADC35B}"/>
              </a:ext>
            </a:extLst>
          </p:cNvPr>
          <p:cNvSpPr/>
          <p:nvPr/>
        </p:nvSpPr>
        <p:spPr>
          <a:xfrm>
            <a:off x="642027" y="3171216"/>
            <a:ext cx="1429966" cy="593387"/>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r="100000" b="100000"/>
            </a:path>
            <a:tileRect l="-100000" t="-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工业大数据</a:t>
            </a:r>
          </a:p>
        </p:txBody>
      </p:sp>
      <p:cxnSp>
        <p:nvCxnSpPr>
          <p:cNvPr id="10" name="直接箭头连接符 9">
            <a:extLst>
              <a:ext uri="{FF2B5EF4-FFF2-40B4-BE49-F238E27FC236}">
                <a16:creationId xmlns:a16="http://schemas.microsoft.com/office/drawing/2014/main" id="{42F57DCC-28F5-4096-93EF-508D1DAC2E3E}"/>
              </a:ext>
            </a:extLst>
          </p:cNvPr>
          <p:cNvCxnSpPr>
            <a:stCxn id="3" idx="3"/>
          </p:cNvCxnSpPr>
          <p:nvPr/>
        </p:nvCxnSpPr>
        <p:spPr>
          <a:xfrm>
            <a:off x="2071993" y="3467910"/>
            <a:ext cx="52529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3D86B2A7-6700-463B-88EE-7AE653D09230}"/>
              </a:ext>
            </a:extLst>
          </p:cNvPr>
          <p:cNvSpPr/>
          <p:nvPr/>
        </p:nvSpPr>
        <p:spPr>
          <a:xfrm>
            <a:off x="2597286" y="3219855"/>
            <a:ext cx="1245140"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特征选择</a:t>
            </a:r>
          </a:p>
        </p:txBody>
      </p:sp>
      <p:cxnSp>
        <p:nvCxnSpPr>
          <p:cNvPr id="13" name="直接连接符 12">
            <a:extLst>
              <a:ext uri="{FF2B5EF4-FFF2-40B4-BE49-F238E27FC236}">
                <a16:creationId xmlns:a16="http://schemas.microsoft.com/office/drawing/2014/main" id="{6CD7A649-E004-48A7-BD6A-9FB7096B35C9}"/>
              </a:ext>
            </a:extLst>
          </p:cNvPr>
          <p:cNvCxnSpPr>
            <a:stCxn id="11" idx="3"/>
          </p:cNvCxnSpPr>
          <p:nvPr/>
        </p:nvCxnSpPr>
        <p:spPr>
          <a:xfrm>
            <a:off x="3842426" y="3467909"/>
            <a:ext cx="2626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C46136BF-06A7-49A5-91F0-E3B07E5EA3D4}"/>
              </a:ext>
            </a:extLst>
          </p:cNvPr>
          <p:cNvCxnSpPr>
            <a:cxnSpLocks/>
          </p:cNvCxnSpPr>
          <p:nvPr/>
        </p:nvCxnSpPr>
        <p:spPr>
          <a:xfrm>
            <a:off x="4105073" y="1750978"/>
            <a:ext cx="0" cy="3453319"/>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07B9F3A7-424B-41C2-824E-9A31C1FEA38C}"/>
              </a:ext>
            </a:extLst>
          </p:cNvPr>
          <p:cNvCxnSpPr/>
          <p:nvPr/>
        </p:nvCxnSpPr>
        <p:spPr>
          <a:xfrm>
            <a:off x="4105073" y="1750978"/>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EB8B0D7F-021B-4A54-94CD-45875E209AEC}"/>
              </a:ext>
            </a:extLst>
          </p:cNvPr>
          <p:cNvCxnSpPr/>
          <p:nvPr/>
        </p:nvCxnSpPr>
        <p:spPr>
          <a:xfrm>
            <a:off x="4105073" y="5204297"/>
            <a:ext cx="64202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94B8E0C2-EF2A-466B-97AC-4610CF1C9546}"/>
              </a:ext>
            </a:extLst>
          </p:cNvPr>
          <p:cNvCxnSpPr/>
          <p:nvPr/>
        </p:nvCxnSpPr>
        <p:spPr>
          <a:xfrm>
            <a:off x="4105073" y="2801565"/>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19E4AEAF-45C9-4676-B64F-63E0A3A195DD}"/>
              </a:ext>
            </a:extLst>
          </p:cNvPr>
          <p:cNvSpPr/>
          <p:nvPr/>
        </p:nvSpPr>
        <p:spPr>
          <a:xfrm>
            <a:off x="4698459" y="1502924"/>
            <a:ext cx="1245140"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特征子集</a:t>
            </a:r>
            <a:r>
              <a:rPr lang="en-US" altLang="zh-CN" dirty="0">
                <a:solidFill>
                  <a:schemeClr val="tx1"/>
                </a:solidFill>
              </a:rPr>
              <a:t>1</a:t>
            </a:r>
            <a:endParaRPr lang="zh-CN" altLang="en-US" dirty="0">
              <a:solidFill>
                <a:schemeClr val="tx1"/>
              </a:solidFill>
            </a:endParaRPr>
          </a:p>
        </p:txBody>
      </p:sp>
      <p:cxnSp>
        <p:nvCxnSpPr>
          <p:cNvPr id="27" name="直接箭头连接符 26">
            <a:extLst>
              <a:ext uri="{FF2B5EF4-FFF2-40B4-BE49-F238E27FC236}">
                <a16:creationId xmlns:a16="http://schemas.microsoft.com/office/drawing/2014/main" id="{6907E105-5A9F-42C4-8329-E0BC7C34F83A}"/>
              </a:ext>
            </a:extLst>
          </p:cNvPr>
          <p:cNvCxnSpPr/>
          <p:nvPr/>
        </p:nvCxnSpPr>
        <p:spPr>
          <a:xfrm>
            <a:off x="5943599" y="1750978"/>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 name="流程图: 数据 27">
            <a:extLst>
              <a:ext uri="{FF2B5EF4-FFF2-40B4-BE49-F238E27FC236}">
                <a16:creationId xmlns:a16="http://schemas.microsoft.com/office/drawing/2014/main" id="{9707B730-06FA-4699-866A-7F480EB9517B}"/>
              </a:ext>
            </a:extLst>
          </p:cNvPr>
          <p:cNvSpPr/>
          <p:nvPr/>
        </p:nvSpPr>
        <p:spPr>
          <a:xfrm>
            <a:off x="6402451" y="1449424"/>
            <a:ext cx="1864451" cy="559340"/>
          </a:xfrm>
          <a:prstGeom prst="flowChartInputOutpu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低维数据</a:t>
            </a:r>
            <a:r>
              <a:rPr lang="en-US" altLang="zh-CN" sz="1600" dirty="0">
                <a:solidFill>
                  <a:schemeClr val="tx1"/>
                </a:solidFill>
              </a:rPr>
              <a:t>1</a:t>
            </a:r>
            <a:endParaRPr lang="zh-CN" altLang="en-US" sz="1600" dirty="0">
              <a:solidFill>
                <a:schemeClr val="tx1"/>
              </a:solidFill>
            </a:endParaRPr>
          </a:p>
        </p:txBody>
      </p:sp>
      <p:cxnSp>
        <p:nvCxnSpPr>
          <p:cNvPr id="29" name="直接箭头连接符 28">
            <a:extLst>
              <a:ext uri="{FF2B5EF4-FFF2-40B4-BE49-F238E27FC236}">
                <a16:creationId xmlns:a16="http://schemas.microsoft.com/office/drawing/2014/main" id="{7D7C8951-24A2-4E2C-BC68-FECD61BB02D0}"/>
              </a:ext>
            </a:extLst>
          </p:cNvPr>
          <p:cNvCxnSpPr/>
          <p:nvPr/>
        </p:nvCxnSpPr>
        <p:spPr>
          <a:xfrm>
            <a:off x="8070700" y="1812586"/>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0" name="矩形 29">
            <a:extLst>
              <a:ext uri="{FF2B5EF4-FFF2-40B4-BE49-F238E27FC236}">
                <a16:creationId xmlns:a16="http://schemas.microsoft.com/office/drawing/2014/main" id="{6FC6B269-9B6F-4607-8314-DF212FBA84F6}"/>
              </a:ext>
            </a:extLst>
          </p:cNvPr>
          <p:cNvSpPr/>
          <p:nvPr/>
        </p:nvSpPr>
        <p:spPr>
          <a:xfrm>
            <a:off x="8664086" y="1495425"/>
            <a:ext cx="1245140" cy="51333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子模型</a:t>
            </a:r>
            <a:r>
              <a:rPr lang="en-US" altLang="zh-CN" dirty="0">
                <a:solidFill>
                  <a:schemeClr val="tx1"/>
                </a:solidFill>
              </a:rPr>
              <a:t>1</a:t>
            </a:r>
            <a:endParaRPr lang="zh-CN" altLang="en-US" dirty="0">
              <a:solidFill>
                <a:schemeClr val="tx1"/>
              </a:solidFill>
            </a:endParaRPr>
          </a:p>
        </p:txBody>
      </p:sp>
      <p:cxnSp>
        <p:nvCxnSpPr>
          <p:cNvPr id="32" name="直接连接符 31">
            <a:extLst>
              <a:ext uri="{FF2B5EF4-FFF2-40B4-BE49-F238E27FC236}">
                <a16:creationId xmlns:a16="http://schemas.microsoft.com/office/drawing/2014/main" id="{E639CA4F-E44B-40D8-80D0-CAAF7B92A3C2}"/>
              </a:ext>
            </a:extLst>
          </p:cNvPr>
          <p:cNvCxnSpPr>
            <a:cxnSpLocks/>
            <a:stCxn id="30" idx="3"/>
          </p:cNvCxnSpPr>
          <p:nvPr/>
        </p:nvCxnSpPr>
        <p:spPr>
          <a:xfrm>
            <a:off x="9909226" y="1752095"/>
            <a:ext cx="428018" cy="8615"/>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77730E90-6881-4F74-AEE0-AF47C1617241}"/>
              </a:ext>
            </a:extLst>
          </p:cNvPr>
          <p:cNvCxnSpPr>
            <a:cxnSpLocks/>
          </p:cNvCxnSpPr>
          <p:nvPr/>
        </p:nvCxnSpPr>
        <p:spPr>
          <a:xfrm>
            <a:off x="10332358" y="1744489"/>
            <a:ext cx="25971" cy="3501151"/>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a16="http://schemas.microsoft.com/office/drawing/2014/main" id="{579D6DEF-9937-400B-A6A4-31B6CBDAADDC}"/>
              </a:ext>
            </a:extLst>
          </p:cNvPr>
          <p:cNvSpPr/>
          <p:nvPr/>
        </p:nvSpPr>
        <p:spPr>
          <a:xfrm>
            <a:off x="4726021" y="2553511"/>
            <a:ext cx="1245140"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特征子集</a:t>
            </a:r>
            <a:r>
              <a:rPr lang="en-US" altLang="zh-CN" dirty="0">
                <a:solidFill>
                  <a:schemeClr val="tx1"/>
                </a:solidFill>
              </a:rPr>
              <a:t>2</a:t>
            </a:r>
            <a:endParaRPr lang="zh-CN" altLang="en-US" dirty="0">
              <a:solidFill>
                <a:schemeClr val="tx1"/>
              </a:solidFill>
            </a:endParaRPr>
          </a:p>
        </p:txBody>
      </p:sp>
      <p:sp>
        <p:nvSpPr>
          <p:cNvPr id="40" name="矩形 39">
            <a:extLst>
              <a:ext uri="{FF2B5EF4-FFF2-40B4-BE49-F238E27FC236}">
                <a16:creationId xmlns:a16="http://schemas.microsoft.com/office/drawing/2014/main" id="{E594A85C-2268-42A0-874E-9534D0945DDD}"/>
              </a:ext>
            </a:extLst>
          </p:cNvPr>
          <p:cNvSpPr/>
          <p:nvPr/>
        </p:nvSpPr>
        <p:spPr>
          <a:xfrm>
            <a:off x="4756834" y="4936788"/>
            <a:ext cx="1245140"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特征子集</a:t>
            </a:r>
            <a:r>
              <a:rPr lang="en-US" altLang="zh-CN" dirty="0">
                <a:solidFill>
                  <a:schemeClr val="tx1"/>
                </a:solidFill>
              </a:rPr>
              <a:t>n</a:t>
            </a:r>
            <a:endParaRPr lang="zh-CN" altLang="en-US" dirty="0">
              <a:solidFill>
                <a:schemeClr val="tx1"/>
              </a:solidFill>
            </a:endParaRPr>
          </a:p>
        </p:txBody>
      </p:sp>
      <p:sp>
        <p:nvSpPr>
          <p:cNvPr id="41" name="流程图: 数据 40">
            <a:extLst>
              <a:ext uri="{FF2B5EF4-FFF2-40B4-BE49-F238E27FC236}">
                <a16:creationId xmlns:a16="http://schemas.microsoft.com/office/drawing/2014/main" id="{6838A3A3-4851-4C54-9890-C5FC88C39B49}"/>
              </a:ext>
            </a:extLst>
          </p:cNvPr>
          <p:cNvSpPr/>
          <p:nvPr/>
        </p:nvSpPr>
        <p:spPr>
          <a:xfrm>
            <a:off x="6371617" y="4936788"/>
            <a:ext cx="1864451" cy="559340"/>
          </a:xfrm>
          <a:prstGeom prst="flowChartInputOutpu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低维数据</a:t>
            </a:r>
            <a:r>
              <a:rPr lang="en-US" altLang="zh-CN" sz="1600" dirty="0">
                <a:solidFill>
                  <a:schemeClr val="tx1"/>
                </a:solidFill>
              </a:rPr>
              <a:t>n</a:t>
            </a:r>
            <a:endParaRPr lang="zh-CN" altLang="en-US" sz="1600" dirty="0">
              <a:solidFill>
                <a:schemeClr val="tx1"/>
              </a:solidFill>
            </a:endParaRPr>
          </a:p>
        </p:txBody>
      </p:sp>
      <p:sp>
        <p:nvSpPr>
          <p:cNvPr id="42" name="流程图: 数据 41">
            <a:extLst>
              <a:ext uri="{FF2B5EF4-FFF2-40B4-BE49-F238E27FC236}">
                <a16:creationId xmlns:a16="http://schemas.microsoft.com/office/drawing/2014/main" id="{99B4ACB6-D240-42AD-AC6B-7E6CE1799D59}"/>
              </a:ext>
            </a:extLst>
          </p:cNvPr>
          <p:cNvSpPr/>
          <p:nvPr/>
        </p:nvSpPr>
        <p:spPr>
          <a:xfrm>
            <a:off x="6371617" y="2521895"/>
            <a:ext cx="1864451" cy="559340"/>
          </a:xfrm>
          <a:prstGeom prst="flowChartInputOutpu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低维数据</a:t>
            </a:r>
            <a:r>
              <a:rPr lang="en-US" altLang="zh-CN" sz="1600" dirty="0">
                <a:solidFill>
                  <a:schemeClr val="tx1"/>
                </a:solidFill>
              </a:rPr>
              <a:t>2</a:t>
            </a:r>
            <a:endParaRPr lang="zh-CN" altLang="en-US" sz="1600" dirty="0">
              <a:solidFill>
                <a:schemeClr val="tx1"/>
              </a:solidFill>
            </a:endParaRPr>
          </a:p>
        </p:txBody>
      </p:sp>
      <p:cxnSp>
        <p:nvCxnSpPr>
          <p:cNvPr id="43" name="直接箭头连接符 42">
            <a:extLst>
              <a:ext uri="{FF2B5EF4-FFF2-40B4-BE49-F238E27FC236}">
                <a16:creationId xmlns:a16="http://schemas.microsoft.com/office/drawing/2014/main" id="{7DDCAABD-7CCF-40C1-8BBB-E5EAEA5688F9}"/>
              </a:ext>
            </a:extLst>
          </p:cNvPr>
          <p:cNvCxnSpPr/>
          <p:nvPr/>
        </p:nvCxnSpPr>
        <p:spPr>
          <a:xfrm>
            <a:off x="6001974" y="5181599"/>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5CE9DB4D-45AF-497A-AD3B-0B704B0746FF}"/>
              </a:ext>
            </a:extLst>
          </p:cNvPr>
          <p:cNvCxnSpPr>
            <a:cxnSpLocks/>
            <a:endCxn id="42" idx="2"/>
          </p:cNvCxnSpPr>
          <p:nvPr/>
        </p:nvCxnSpPr>
        <p:spPr>
          <a:xfrm>
            <a:off x="6001974" y="2801565"/>
            <a:ext cx="556088"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6FF943DB-517E-4015-AC72-ABD93D9F9BF7}"/>
              </a:ext>
            </a:extLst>
          </p:cNvPr>
          <p:cNvCxnSpPr/>
          <p:nvPr/>
        </p:nvCxnSpPr>
        <p:spPr>
          <a:xfrm>
            <a:off x="8070700" y="5245640"/>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7D8CC286-DA71-49D4-ADBB-4167CE345764}"/>
              </a:ext>
            </a:extLst>
          </p:cNvPr>
          <p:cNvCxnSpPr/>
          <p:nvPr/>
        </p:nvCxnSpPr>
        <p:spPr>
          <a:xfrm>
            <a:off x="8070700" y="2808050"/>
            <a:ext cx="593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7" name="矩形 46">
            <a:extLst>
              <a:ext uri="{FF2B5EF4-FFF2-40B4-BE49-F238E27FC236}">
                <a16:creationId xmlns:a16="http://schemas.microsoft.com/office/drawing/2014/main" id="{2502D536-D718-4735-AAC5-E99E2367C66D}"/>
              </a:ext>
            </a:extLst>
          </p:cNvPr>
          <p:cNvSpPr/>
          <p:nvPr/>
        </p:nvSpPr>
        <p:spPr>
          <a:xfrm>
            <a:off x="8720830" y="4968404"/>
            <a:ext cx="1245140"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子模型</a:t>
            </a:r>
            <a:r>
              <a:rPr lang="en-US" altLang="zh-CN" dirty="0">
                <a:solidFill>
                  <a:schemeClr val="tx1"/>
                </a:solidFill>
              </a:rPr>
              <a:t>n</a:t>
            </a:r>
            <a:endParaRPr lang="zh-CN" altLang="en-US" dirty="0">
              <a:solidFill>
                <a:schemeClr val="tx1"/>
              </a:solidFill>
            </a:endParaRPr>
          </a:p>
        </p:txBody>
      </p:sp>
      <p:sp>
        <p:nvSpPr>
          <p:cNvPr id="48" name="矩形 47">
            <a:extLst>
              <a:ext uri="{FF2B5EF4-FFF2-40B4-BE49-F238E27FC236}">
                <a16:creationId xmlns:a16="http://schemas.microsoft.com/office/drawing/2014/main" id="{4DE2F9F1-D8F4-43DF-B023-EB081306C76A}"/>
              </a:ext>
            </a:extLst>
          </p:cNvPr>
          <p:cNvSpPr/>
          <p:nvPr/>
        </p:nvSpPr>
        <p:spPr>
          <a:xfrm>
            <a:off x="8690034" y="2530510"/>
            <a:ext cx="1245140" cy="5255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子模型</a:t>
            </a:r>
            <a:r>
              <a:rPr lang="en-US" altLang="zh-CN" dirty="0">
                <a:solidFill>
                  <a:schemeClr val="tx1"/>
                </a:solidFill>
              </a:rPr>
              <a:t>2</a:t>
            </a:r>
            <a:endParaRPr lang="zh-CN" altLang="en-US" dirty="0">
              <a:solidFill>
                <a:schemeClr val="tx1"/>
              </a:solidFill>
            </a:endParaRPr>
          </a:p>
        </p:txBody>
      </p:sp>
      <p:cxnSp>
        <p:nvCxnSpPr>
          <p:cNvPr id="49" name="直接连接符 48">
            <a:extLst>
              <a:ext uri="{FF2B5EF4-FFF2-40B4-BE49-F238E27FC236}">
                <a16:creationId xmlns:a16="http://schemas.microsoft.com/office/drawing/2014/main" id="{B2D846D3-D895-4CE0-AC09-2FE6A4FEB7A5}"/>
              </a:ext>
            </a:extLst>
          </p:cNvPr>
          <p:cNvCxnSpPr>
            <a:cxnSpLocks/>
          </p:cNvCxnSpPr>
          <p:nvPr/>
        </p:nvCxnSpPr>
        <p:spPr>
          <a:xfrm>
            <a:off x="9935174" y="5252129"/>
            <a:ext cx="428018" cy="0"/>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1EC9B48E-06ED-4A9A-B650-8C9E71B5C984}"/>
              </a:ext>
            </a:extLst>
          </p:cNvPr>
          <p:cNvCxnSpPr>
            <a:cxnSpLocks/>
          </p:cNvCxnSpPr>
          <p:nvPr/>
        </p:nvCxnSpPr>
        <p:spPr>
          <a:xfrm>
            <a:off x="9935174" y="2830752"/>
            <a:ext cx="428018" cy="0"/>
          </a:xfrm>
          <a:prstGeom prst="line">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EB9F8AC3-F27B-4B12-B75C-C06E0EDC7874}"/>
              </a:ext>
            </a:extLst>
          </p:cNvPr>
          <p:cNvCxnSpPr/>
          <p:nvPr/>
        </p:nvCxnSpPr>
        <p:spPr>
          <a:xfrm>
            <a:off x="10389140" y="3715963"/>
            <a:ext cx="43774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57" name="矩形 56">
            <a:extLst>
              <a:ext uri="{FF2B5EF4-FFF2-40B4-BE49-F238E27FC236}">
                <a16:creationId xmlns:a16="http://schemas.microsoft.com/office/drawing/2014/main" id="{6EDFF458-B511-4745-AE0E-E95469067FCD}"/>
              </a:ext>
            </a:extLst>
          </p:cNvPr>
          <p:cNvSpPr/>
          <p:nvPr/>
        </p:nvSpPr>
        <p:spPr>
          <a:xfrm>
            <a:off x="10843083" y="3453318"/>
            <a:ext cx="1180304" cy="496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模型整合</a:t>
            </a:r>
          </a:p>
        </p:txBody>
      </p:sp>
      <p:sp>
        <p:nvSpPr>
          <p:cNvPr id="58" name="文本框 57">
            <a:extLst>
              <a:ext uri="{FF2B5EF4-FFF2-40B4-BE49-F238E27FC236}">
                <a16:creationId xmlns:a16="http://schemas.microsoft.com/office/drawing/2014/main" id="{D05507C2-350C-48BE-BF73-AF9F308043C8}"/>
              </a:ext>
            </a:extLst>
          </p:cNvPr>
          <p:cNvSpPr txBox="1"/>
          <p:nvPr/>
        </p:nvSpPr>
        <p:spPr>
          <a:xfrm>
            <a:off x="6595360" y="3758117"/>
            <a:ext cx="2007081" cy="369332"/>
          </a:xfrm>
          <a:prstGeom prst="rect">
            <a:avLst/>
          </a:prstGeom>
          <a:noFill/>
        </p:spPr>
        <p:txBody>
          <a:bodyPr wrap="square" rtlCol="0">
            <a:spAutoFit/>
          </a:bodyPr>
          <a:lstStyle/>
          <a:p>
            <a:r>
              <a:rPr lang="en-US" altLang="zh-CN" dirty="0"/>
              <a:t>…...</a:t>
            </a:r>
            <a:endParaRPr lang="zh-CN" altLang="en-US" dirty="0"/>
          </a:p>
        </p:txBody>
      </p:sp>
    </p:spTree>
    <p:extLst>
      <p:ext uri="{BB962C8B-B14F-4D97-AF65-F5344CB8AC3E}">
        <p14:creationId xmlns:p14="http://schemas.microsoft.com/office/powerpoint/2010/main" val="1571045193"/>
      </p:ext>
    </p:extLst>
  </p:cSld>
  <p:clrMapOvr>
    <a:masterClrMapping/>
  </p:clrMapOvr>
  <mc:AlternateContent xmlns:mc="http://schemas.openxmlformats.org/markup-compatibility/2006" xmlns:p14="http://schemas.microsoft.com/office/powerpoint/2010/main">
    <mc:Choice Requires="p14">
      <p:transition spd="slow" p14:dur="2000" advTm="66928"/>
    </mc:Choice>
    <mc:Fallback xmlns="">
      <p:transition spd="slow" advTm="6692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对象 13"/>
          <p:cNvGraphicFramePr>
            <a:graphicFrameLocks noChangeAspect="1"/>
          </p:cNvGraphicFramePr>
          <p:nvPr/>
        </p:nvGraphicFramePr>
        <p:xfrm>
          <a:off x="5427035" y="2781300"/>
          <a:ext cx="914400" cy="198438"/>
        </p:xfrm>
        <a:graphic>
          <a:graphicData uri="http://schemas.openxmlformats.org/presentationml/2006/ole">
            <mc:AlternateContent xmlns:mc="http://schemas.openxmlformats.org/markup-compatibility/2006">
              <mc:Choice xmlns:v="urn:schemas-microsoft-com:vml" Requires="v">
                <p:oleObj spid="_x0000_s12340" name="Equation" r:id="rId4" imgW="914400" imgH="198720" progId="Equation.DSMT4">
                  <p:embed/>
                </p:oleObj>
              </mc:Choice>
              <mc:Fallback>
                <p:oleObj name="Equation" r:id="rId4" imgW="914400" imgH="198720" progId="Equation.DSMT4">
                  <p:embed/>
                  <p:pic>
                    <p:nvPicPr>
                      <p:cNvPr id="14" name="对象 13"/>
                      <p:cNvPicPr/>
                      <p:nvPr/>
                    </p:nvPicPr>
                    <p:blipFill>
                      <a:blip r:embed="rId5"/>
                      <a:stretch>
                        <a:fillRect/>
                      </a:stretch>
                    </p:blipFill>
                    <p:spPr>
                      <a:xfrm>
                        <a:off x="5427035" y="2781300"/>
                        <a:ext cx="914400" cy="198438"/>
                      </a:xfrm>
                      <a:prstGeom prst="rect">
                        <a:avLst/>
                      </a:prstGeom>
                    </p:spPr>
                  </p:pic>
                </p:oleObj>
              </mc:Fallback>
            </mc:AlternateContent>
          </a:graphicData>
        </a:graphic>
      </p:graphicFrame>
      <p:sp>
        <p:nvSpPr>
          <p:cNvPr id="17" name="矩形 16">
            <a:extLst>
              <a:ext uri="{FF2B5EF4-FFF2-40B4-BE49-F238E27FC236}">
                <a16:creationId xmlns:a16="http://schemas.microsoft.com/office/drawing/2014/main" id="{8423ED83-95BE-4BFB-AF35-CB7DC3496477}"/>
              </a:ext>
            </a:extLst>
          </p:cNvPr>
          <p:cNvSpPr/>
          <p:nvPr/>
        </p:nvSpPr>
        <p:spPr>
          <a:xfrm>
            <a:off x="2433314" y="1099964"/>
            <a:ext cx="3536950" cy="573087"/>
          </a:xfrm>
          <a:prstGeom prst="rect">
            <a:avLst/>
          </a:prstGeom>
          <a:solidFill>
            <a:srgbClr val="F0C65E"/>
          </a:solidFill>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buFontTx/>
              <a:buNone/>
              <a:defRPr/>
            </a:pPr>
            <a:r>
              <a:rPr lang="zh-CN" altLang="en-US" sz="2400" b="1" dirty="0">
                <a:solidFill>
                  <a:schemeClr val="bg1"/>
                </a:solidFill>
                <a:latin typeface="微软雅黑" panose="020B0503020204020204" pitchFamily="34" charset="-122"/>
                <a:ea typeface="微软雅黑" panose="020B0503020204020204" pitchFamily="34" charset="-122"/>
              </a:rPr>
              <a:t>大数据存储平台</a:t>
            </a:r>
          </a:p>
        </p:txBody>
      </p:sp>
      <p:sp>
        <p:nvSpPr>
          <p:cNvPr id="18" name="TextBox 4">
            <a:extLst>
              <a:ext uri="{FF2B5EF4-FFF2-40B4-BE49-F238E27FC236}">
                <a16:creationId xmlns:a16="http://schemas.microsoft.com/office/drawing/2014/main" id="{C290A6C9-1D9E-4A75-B874-13011F9EB22F}"/>
              </a:ext>
            </a:extLst>
          </p:cNvPr>
          <p:cNvSpPr txBox="1"/>
          <p:nvPr/>
        </p:nvSpPr>
        <p:spPr bwMode="auto">
          <a:xfrm>
            <a:off x="3090665" y="5249857"/>
            <a:ext cx="6336704" cy="1015663"/>
          </a:xfrm>
          <a:prstGeom prst="rect">
            <a:avLst/>
          </a:prstGeom>
          <a:solidFill>
            <a:schemeClr val="accent1">
              <a:lumMod val="75000"/>
            </a:schemeClr>
          </a:solidFill>
          <a:ln>
            <a:noFill/>
          </a:ln>
        </p:spPr>
        <p:style>
          <a:lnRef idx="3">
            <a:schemeClr val="lt1"/>
          </a:lnRef>
          <a:fillRef idx="1">
            <a:schemeClr val="accent2"/>
          </a:fillRef>
          <a:effectRef idx="1">
            <a:schemeClr val="accent2"/>
          </a:effectRef>
          <a:fontRef idx="minor">
            <a:schemeClr val="lt1"/>
          </a:fontRef>
        </p:style>
        <p:txBody>
          <a:bodyPr wrap="square">
            <a:spAutoFit/>
          </a:bodyPr>
          <a:lstStyle/>
          <a:p>
            <a:pPr marL="457200" indent="-457200">
              <a:buFont typeface="Wingdings" panose="05000000000000000000" pitchFamily="2" charset="2"/>
              <a:buChar char="ü"/>
              <a:defRPr/>
            </a:pPr>
            <a:r>
              <a:rPr lang="zh-CN" altLang="en-US" sz="2000" dirty="0">
                <a:solidFill>
                  <a:schemeClr val="bg1"/>
                </a:solidFill>
                <a:latin typeface="微软雅黑" panose="020B0503020204020204" pitchFamily="34" charset="-122"/>
                <a:ea typeface="微软雅黑" panose="020B0503020204020204" pitchFamily="34" charset="-122"/>
              </a:rPr>
              <a:t>提高工业大数据利用率</a:t>
            </a:r>
            <a:endParaRPr lang="en-US" altLang="zh-CN" sz="2000" dirty="0">
              <a:solidFill>
                <a:schemeClr val="bg1"/>
              </a:solidFill>
              <a:latin typeface="微软雅黑" panose="020B0503020204020204" pitchFamily="34" charset="-122"/>
              <a:ea typeface="微软雅黑" panose="020B0503020204020204" pitchFamily="34" charset="-122"/>
            </a:endParaRPr>
          </a:p>
          <a:p>
            <a:pPr marL="457200" indent="-457200" fontAlgn="auto">
              <a:spcBef>
                <a:spcPts val="0"/>
              </a:spcBef>
              <a:spcAft>
                <a:spcPts val="0"/>
              </a:spcAft>
              <a:buFont typeface="Wingdings" panose="05000000000000000000" pitchFamily="2" charset="2"/>
              <a:buChar char="ü"/>
              <a:defRPr/>
            </a:pPr>
            <a:r>
              <a:rPr lang="zh-CN" altLang="en-US" sz="2000" dirty="0">
                <a:solidFill>
                  <a:schemeClr val="bg1"/>
                </a:solidFill>
                <a:latin typeface="微软雅黑" panose="020B0503020204020204" pitchFamily="34" charset="-122"/>
                <a:ea typeface="微软雅黑" panose="020B0503020204020204" pitchFamily="34" charset="-122"/>
              </a:rPr>
              <a:t>提高板带材的产品质量</a:t>
            </a:r>
            <a:endParaRPr lang="en-US" altLang="zh-CN" sz="2000" dirty="0">
              <a:solidFill>
                <a:schemeClr val="bg1"/>
              </a:solidFill>
              <a:latin typeface="微软雅黑" panose="020B0503020204020204" pitchFamily="34" charset="-122"/>
              <a:ea typeface="微软雅黑" panose="020B0503020204020204" pitchFamily="34" charset="-122"/>
            </a:endParaRPr>
          </a:p>
          <a:p>
            <a:pPr marL="457200" indent="-457200" fontAlgn="auto">
              <a:spcBef>
                <a:spcPts val="0"/>
              </a:spcBef>
              <a:spcAft>
                <a:spcPts val="0"/>
              </a:spcAft>
              <a:buFont typeface="Wingdings" panose="05000000000000000000" pitchFamily="2" charset="2"/>
              <a:buChar char="ü"/>
              <a:defRPr/>
            </a:pP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9" name="右箭头标注 10">
            <a:extLst>
              <a:ext uri="{FF2B5EF4-FFF2-40B4-BE49-F238E27FC236}">
                <a16:creationId xmlns:a16="http://schemas.microsoft.com/office/drawing/2014/main" id="{66BC4414-746D-4F86-8CCA-FF1CF3C5BBEE}"/>
              </a:ext>
            </a:extLst>
          </p:cNvPr>
          <p:cNvSpPr/>
          <p:nvPr/>
        </p:nvSpPr>
        <p:spPr>
          <a:xfrm rot="5400000">
            <a:off x="3459632" y="649908"/>
            <a:ext cx="1484313" cy="3536950"/>
          </a:xfrm>
          <a:prstGeom prst="rightArrowCallout">
            <a:avLst>
              <a:gd name="adj1" fmla="val 12654"/>
              <a:gd name="adj2" fmla="val 17063"/>
              <a:gd name="adj3" fmla="val 12653"/>
              <a:gd name="adj4" fmla="val 81026"/>
            </a:avLst>
          </a:prstGeom>
          <a:ln w="19050"/>
        </p:spPr>
        <p:style>
          <a:lnRef idx="2">
            <a:schemeClr val="accent2"/>
          </a:lnRef>
          <a:fillRef idx="1">
            <a:schemeClr val="lt1"/>
          </a:fillRef>
          <a:effectRef idx="0">
            <a:schemeClr val="accent2"/>
          </a:effectRef>
          <a:fontRef idx="minor">
            <a:schemeClr val="dk1"/>
          </a:fontRef>
        </p:style>
        <p:txBody>
          <a:bodyPr anchor="ctr"/>
          <a:lstStyle/>
          <a:p>
            <a:pPr algn="ctr" fontAlgn="auto">
              <a:spcBef>
                <a:spcPts val="0"/>
              </a:spcBef>
              <a:spcAft>
                <a:spcPts val="0"/>
              </a:spcAft>
              <a:buFontTx/>
              <a:buNone/>
              <a:defRPr/>
            </a:pPr>
            <a:endParaRPr lang="zh-CN" altLang="en-US"/>
          </a:p>
        </p:txBody>
      </p:sp>
      <p:sp>
        <p:nvSpPr>
          <p:cNvPr id="21" name="矩形 20">
            <a:extLst>
              <a:ext uri="{FF2B5EF4-FFF2-40B4-BE49-F238E27FC236}">
                <a16:creationId xmlns:a16="http://schemas.microsoft.com/office/drawing/2014/main" id="{E16A27B3-D90C-4FCC-98F2-95A71710519C}"/>
              </a:ext>
            </a:extLst>
          </p:cNvPr>
          <p:cNvSpPr/>
          <p:nvPr/>
        </p:nvSpPr>
        <p:spPr>
          <a:xfrm>
            <a:off x="6732264" y="1099964"/>
            <a:ext cx="3536950" cy="573087"/>
          </a:xfrm>
          <a:prstGeom prst="rect">
            <a:avLst/>
          </a:prstGeom>
          <a:solidFill>
            <a:srgbClr val="F0C65E"/>
          </a:solidFill>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buFontTx/>
              <a:buNone/>
              <a:defRPr/>
            </a:pPr>
            <a:r>
              <a:rPr lang="zh-CN" altLang="en-US" sz="2400" b="1" dirty="0">
                <a:solidFill>
                  <a:schemeClr val="bg1"/>
                </a:solidFill>
                <a:latin typeface="微软雅黑" panose="020B0503020204020204" pitchFamily="34" charset="-122"/>
                <a:ea typeface="微软雅黑" panose="020B0503020204020204" pitchFamily="34" charset="-122"/>
              </a:rPr>
              <a:t>大数据计算引擎</a:t>
            </a:r>
          </a:p>
        </p:txBody>
      </p:sp>
      <p:sp>
        <p:nvSpPr>
          <p:cNvPr id="22" name="右箭头标注 17">
            <a:extLst>
              <a:ext uri="{FF2B5EF4-FFF2-40B4-BE49-F238E27FC236}">
                <a16:creationId xmlns:a16="http://schemas.microsoft.com/office/drawing/2014/main" id="{3384E165-40E6-4071-AB9B-B94CFBA84801}"/>
              </a:ext>
            </a:extLst>
          </p:cNvPr>
          <p:cNvSpPr/>
          <p:nvPr/>
        </p:nvSpPr>
        <p:spPr>
          <a:xfrm rot="5400000">
            <a:off x="7758583" y="648320"/>
            <a:ext cx="1485900" cy="3538538"/>
          </a:xfrm>
          <a:prstGeom prst="rightArrowCallout">
            <a:avLst>
              <a:gd name="adj1" fmla="val 12654"/>
              <a:gd name="adj2" fmla="val 17063"/>
              <a:gd name="adj3" fmla="val 12653"/>
              <a:gd name="adj4" fmla="val 81026"/>
            </a:avLst>
          </a:prstGeom>
          <a:ln w="19050"/>
        </p:spPr>
        <p:style>
          <a:lnRef idx="2">
            <a:schemeClr val="accent2"/>
          </a:lnRef>
          <a:fillRef idx="1">
            <a:schemeClr val="lt1"/>
          </a:fillRef>
          <a:effectRef idx="0">
            <a:schemeClr val="accent2"/>
          </a:effectRef>
          <a:fontRef idx="minor">
            <a:schemeClr val="dk1"/>
          </a:fontRef>
        </p:style>
        <p:txBody>
          <a:bodyPr anchor="ctr"/>
          <a:lstStyle/>
          <a:p>
            <a:pPr algn="ctr" fontAlgn="auto">
              <a:spcBef>
                <a:spcPts val="0"/>
              </a:spcBef>
              <a:spcAft>
                <a:spcPts val="0"/>
              </a:spcAft>
              <a:buFontTx/>
              <a:buNone/>
              <a:defRPr/>
            </a:pPr>
            <a:endParaRPr lang="zh-CN" altLang="en-US"/>
          </a:p>
        </p:txBody>
      </p:sp>
      <p:sp>
        <p:nvSpPr>
          <p:cNvPr id="23" name="TextBox 5">
            <a:extLst>
              <a:ext uri="{FF2B5EF4-FFF2-40B4-BE49-F238E27FC236}">
                <a16:creationId xmlns:a16="http://schemas.microsoft.com/office/drawing/2014/main" id="{009BA8D0-18F8-4DCD-99C8-309F7D11BE29}"/>
              </a:ext>
            </a:extLst>
          </p:cNvPr>
          <p:cNvSpPr txBox="1">
            <a:spLocks noChangeArrowheads="1"/>
          </p:cNvSpPr>
          <p:nvPr/>
        </p:nvSpPr>
        <p:spPr bwMode="auto">
          <a:xfrm>
            <a:off x="7121505" y="1672794"/>
            <a:ext cx="353853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rPr>
              <a:t> </a:t>
            </a:r>
          </a:p>
          <a:p>
            <a:r>
              <a:rPr lang="en-US" altLang="zh-CN" dirty="0">
                <a:latin typeface="微软雅黑" panose="020B0503020204020204" pitchFamily="34" charset="-122"/>
                <a:ea typeface="微软雅黑" panose="020B0503020204020204" pitchFamily="34" charset="-122"/>
              </a:rPr>
              <a:t>MapReduce </a:t>
            </a:r>
            <a:r>
              <a:rPr lang="zh-CN" altLang="en-US" dirty="0">
                <a:latin typeface="微软雅黑" panose="020B0503020204020204" pitchFamily="34" charset="-122"/>
                <a:ea typeface="微软雅黑" panose="020B0503020204020204" pitchFamily="34" charset="-122"/>
              </a:rPr>
              <a:t>批式计算</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Strom </a:t>
            </a:r>
            <a:r>
              <a:rPr lang="zh-CN" altLang="en-US" dirty="0">
                <a:latin typeface="微软雅黑" panose="020B0503020204020204" pitchFamily="34" charset="-122"/>
                <a:ea typeface="微软雅黑" panose="020B0503020204020204" pitchFamily="34" charset="-122"/>
              </a:rPr>
              <a:t>流式计算</a:t>
            </a:r>
            <a:endParaRPr lang="zh-CN" altLang="zh-CN" dirty="0">
              <a:latin typeface="微软雅黑" panose="020B0503020204020204" pitchFamily="34" charset="-122"/>
              <a:ea typeface="微软雅黑" panose="020B0503020204020204" pitchFamily="34" charset="-122"/>
            </a:endParaRPr>
          </a:p>
        </p:txBody>
      </p:sp>
      <p:grpSp>
        <p:nvGrpSpPr>
          <p:cNvPr id="24" name="组合 23">
            <a:extLst>
              <a:ext uri="{FF2B5EF4-FFF2-40B4-BE49-F238E27FC236}">
                <a16:creationId xmlns:a16="http://schemas.microsoft.com/office/drawing/2014/main" id="{E6809223-F1C2-47B7-82D1-A9809A38B48C}"/>
              </a:ext>
            </a:extLst>
          </p:cNvPr>
          <p:cNvGrpSpPr>
            <a:grpSpLocks/>
          </p:cNvGrpSpPr>
          <p:nvPr/>
        </p:nvGrpSpPr>
        <p:grpSpPr bwMode="auto">
          <a:xfrm>
            <a:off x="2433313" y="3179756"/>
            <a:ext cx="7871143" cy="2070100"/>
            <a:chOff x="777" y="4849"/>
            <a:chExt cx="12395" cy="3260"/>
          </a:xfrm>
        </p:grpSpPr>
        <p:sp>
          <p:nvSpPr>
            <p:cNvPr id="25" name="矩形 24">
              <a:extLst>
                <a:ext uri="{FF2B5EF4-FFF2-40B4-BE49-F238E27FC236}">
                  <a16:creationId xmlns:a16="http://schemas.microsoft.com/office/drawing/2014/main" id="{07C10E00-A8BA-460D-ACF7-E4B12E736082}"/>
                </a:ext>
              </a:extLst>
            </p:cNvPr>
            <p:cNvSpPr/>
            <p:nvPr/>
          </p:nvSpPr>
          <p:spPr>
            <a:xfrm>
              <a:off x="780" y="4849"/>
              <a:ext cx="12362" cy="903"/>
            </a:xfrm>
            <a:prstGeom prst="rect">
              <a:avLst/>
            </a:prstGeom>
            <a:solidFill>
              <a:srgbClr val="008FFA"/>
            </a:solidFill>
          </p:spPr>
          <p:style>
            <a:lnRef idx="3">
              <a:schemeClr val="lt1"/>
            </a:lnRef>
            <a:fillRef idx="1">
              <a:schemeClr val="accent2"/>
            </a:fillRef>
            <a:effectRef idx="1">
              <a:schemeClr val="accent2"/>
            </a:effectRef>
            <a:fontRef idx="minor">
              <a:schemeClr val="lt1"/>
            </a:fontRef>
          </p:style>
          <p:txBody>
            <a:bodyPr anchor="ctr"/>
            <a:lstStyle/>
            <a:p>
              <a:pPr algn="ctr" fontAlgn="auto">
                <a:spcBef>
                  <a:spcPts val="0"/>
                </a:spcBef>
                <a:spcAft>
                  <a:spcPts val="0"/>
                </a:spcAft>
                <a:buFontTx/>
                <a:buNone/>
                <a:defRPr/>
              </a:pPr>
              <a:r>
                <a:rPr lang="zh-CN" altLang="en-US" sz="2400" b="1" dirty="0">
                  <a:solidFill>
                    <a:schemeClr val="bg1"/>
                  </a:solidFill>
                  <a:latin typeface="微软雅黑" panose="020B0503020204020204" pitchFamily="34" charset="-122"/>
                  <a:ea typeface="微软雅黑" panose="020B0503020204020204" pitchFamily="34" charset="-122"/>
                </a:rPr>
                <a:t>算法求解问题</a:t>
              </a:r>
            </a:p>
          </p:txBody>
        </p:sp>
        <p:sp>
          <p:nvSpPr>
            <p:cNvPr id="26" name="右箭头标注 21">
              <a:extLst>
                <a:ext uri="{FF2B5EF4-FFF2-40B4-BE49-F238E27FC236}">
                  <a16:creationId xmlns:a16="http://schemas.microsoft.com/office/drawing/2014/main" id="{E6EDE595-1086-4F3B-9758-F23A66505768}"/>
                </a:ext>
              </a:extLst>
            </p:cNvPr>
            <p:cNvSpPr/>
            <p:nvPr/>
          </p:nvSpPr>
          <p:spPr>
            <a:xfrm rot="5400000">
              <a:off x="5776" y="748"/>
              <a:ext cx="2362" cy="12360"/>
            </a:xfrm>
            <a:prstGeom prst="rightArrowCallout">
              <a:avLst>
                <a:gd name="adj1" fmla="val 12654"/>
                <a:gd name="adj2" fmla="val 17063"/>
                <a:gd name="adj3" fmla="val 12653"/>
                <a:gd name="adj4" fmla="val 81026"/>
              </a:avLst>
            </a:prstGeom>
            <a:ln w="19050">
              <a:solidFill>
                <a:srgbClr val="0070C0"/>
              </a:solidFill>
            </a:ln>
          </p:spPr>
          <p:style>
            <a:lnRef idx="2">
              <a:schemeClr val="accent2"/>
            </a:lnRef>
            <a:fillRef idx="1">
              <a:schemeClr val="lt1"/>
            </a:fillRef>
            <a:effectRef idx="0">
              <a:schemeClr val="accent2"/>
            </a:effectRef>
            <a:fontRef idx="minor">
              <a:schemeClr val="dk1"/>
            </a:fontRef>
          </p:style>
          <p:txBody>
            <a:bodyPr anchor="ctr"/>
            <a:lstStyle/>
            <a:p>
              <a:pPr algn="ctr" fontAlgn="auto">
                <a:spcBef>
                  <a:spcPts val="0"/>
                </a:spcBef>
                <a:spcAft>
                  <a:spcPts val="0"/>
                </a:spcAft>
                <a:buFontTx/>
                <a:buNone/>
                <a:defRPr/>
              </a:pPr>
              <a:endParaRPr lang="zh-CN" altLang="en-US"/>
            </a:p>
          </p:txBody>
        </p:sp>
        <p:sp>
          <p:nvSpPr>
            <p:cNvPr id="32" name="TextBox 5">
              <a:extLst>
                <a:ext uri="{FF2B5EF4-FFF2-40B4-BE49-F238E27FC236}">
                  <a16:creationId xmlns:a16="http://schemas.microsoft.com/office/drawing/2014/main" id="{DF0ECF43-EDDD-40EF-AC58-460D8A6AA90D}"/>
                </a:ext>
              </a:extLst>
            </p:cNvPr>
            <p:cNvSpPr txBox="1">
              <a:spLocks noChangeArrowheads="1"/>
            </p:cNvSpPr>
            <p:nvPr/>
          </p:nvSpPr>
          <p:spPr bwMode="auto">
            <a:xfrm>
              <a:off x="810" y="5872"/>
              <a:ext cx="12362" cy="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a:defRPr>
                  <a:solidFill>
                    <a:schemeClr val="tx1"/>
                  </a:solidFill>
                  <a:latin typeface="Calibri" panose="020F0502020204030204" pitchFamily="34" charset="0"/>
                  <a:ea typeface="宋体" panose="02010600030101010101" pitchFamily="2" charset="-122"/>
                </a:defRPr>
              </a:lvl2pPr>
              <a:lvl3pPr>
                <a:defRPr>
                  <a:solidFill>
                    <a:schemeClr val="tx1"/>
                  </a:solidFill>
                  <a:latin typeface="Calibri" panose="020F0502020204030204" pitchFamily="34" charset="0"/>
                  <a:ea typeface="宋体" panose="02010600030101010101" pitchFamily="2" charset="-122"/>
                </a:defRPr>
              </a:lvl3pPr>
              <a:lvl4pPr>
                <a:defRPr>
                  <a:solidFill>
                    <a:schemeClr val="tx1"/>
                  </a:solidFill>
                  <a:latin typeface="Calibri" panose="020F0502020204030204" pitchFamily="34" charset="0"/>
                  <a:ea typeface="宋体" panose="02010600030101010101" pitchFamily="2" charset="-122"/>
                </a:defRPr>
              </a:lvl4pPr>
              <a:lvl5pPr>
                <a:defRPr>
                  <a:solidFill>
                    <a:schemeClr val="tx1"/>
                  </a:solidFill>
                  <a:latin typeface="Calibri" panose="020F050202020403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zh-CN" dirty="0">
                <a:solidFill>
                  <a:srgbClr val="FF0000"/>
                </a:solidFill>
                <a:latin typeface="微软雅黑" panose="020B0503020204020204" pitchFamily="34" charset="-122"/>
                <a:ea typeface="微软雅黑" panose="020B0503020204020204" pitchFamily="34" charset="-122"/>
              </a:endParaRPr>
            </a:p>
          </p:txBody>
        </p:sp>
      </p:grpSp>
      <p:sp>
        <p:nvSpPr>
          <p:cNvPr id="2" name="文本框 1">
            <a:extLst>
              <a:ext uri="{FF2B5EF4-FFF2-40B4-BE49-F238E27FC236}">
                <a16:creationId xmlns:a16="http://schemas.microsoft.com/office/drawing/2014/main" id="{A7C65941-8A1E-48B6-B4EB-610E0EA19EC0}"/>
              </a:ext>
            </a:extLst>
          </p:cNvPr>
          <p:cNvSpPr txBox="1"/>
          <p:nvPr/>
        </p:nvSpPr>
        <p:spPr>
          <a:xfrm>
            <a:off x="3312373" y="1646967"/>
            <a:ext cx="2295145" cy="1200329"/>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HBase</a:t>
            </a:r>
            <a:r>
              <a:rPr lang="zh-CN" altLang="en-US" dirty="0">
                <a:latin typeface="微软雅黑" panose="020B0503020204020204" pitchFamily="34" charset="-122"/>
                <a:ea typeface="微软雅黑" panose="020B0503020204020204" pitchFamily="34" charset="-122"/>
              </a:rPr>
              <a:t>分布式存储</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设备运行时数据</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成产过程实时数据</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生产实绩数据</a:t>
            </a:r>
          </a:p>
        </p:txBody>
      </p:sp>
      <p:sp>
        <p:nvSpPr>
          <p:cNvPr id="3" name="文本框 2">
            <a:extLst>
              <a:ext uri="{FF2B5EF4-FFF2-40B4-BE49-F238E27FC236}">
                <a16:creationId xmlns:a16="http://schemas.microsoft.com/office/drawing/2014/main" id="{ED67FC35-BE3D-4123-ABAE-DE28DBDD7C0B}"/>
              </a:ext>
            </a:extLst>
          </p:cNvPr>
          <p:cNvSpPr txBox="1"/>
          <p:nvPr/>
        </p:nvSpPr>
        <p:spPr>
          <a:xfrm>
            <a:off x="3342653" y="4052626"/>
            <a:ext cx="5832728" cy="461665"/>
          </a:xfrm>
          <a:prstGeom prst="rect">
            <a:avLst/>
          </a:prstGeom>
          <a:noFill/>
        </p:spPr>
        <p:txBody>
          <a:bodyPr wrap="square" rtlCol="0">
            <a:spAutoFit/>
          </a:bodyPr>
          <a:lstStyle/>
          <a:p>
            <a:pPr algn="ctr"/>
            <a:r>
              <a:rPr lang="zh-CN" altLang="en-US" sz="2400" dirty="0"/>
              <a:t>明确冷轧产品质量与工艺参数之间的联系</a:t>
            </a:r>
          </a:p>
        </p:txBody>
      </p:sp>
      <p:sp>
        <p:nvSpPr>
          <p:cNvPr id="16" name="矩形 15">
            <a:extLst>
              <a:ext uri="{FF2B5EF4-FFF2-40B4-BE49-F238E27FC236}">
                <a16:creationId xmlns:a16="http://schemas.microsoft.com/office/drawing/2014/main" id="{D1998473-DB6E-4411-908B-44965B0C19D7}"/>
              </a:ext>
            </a:extLst>
          </p:cNvPr>
          <p:cNvSpPr/>
          <p:nvPr/>
        </p:nvSpPr>
        <p:spPr>
          <a:xfrm>
            <a:off x="194554" y="275446"/>
            <a:ext cx="2339102" cy="523220"/>
          </a:xfrm>
          <a:prstGeom prst="rect">
            <a:avLst/>
          </a:prstGeom>
        </p:spPr>
        <p:txBody>
          <a:bodyPr wrap="none">
            <a:spAutoFit/>
          </a:bodyPr>
          <a:lstStyle/>
          <a:p>
            <a:pPr algn="ctr"/>
            <a:r>
              <a:rPr lang="zh-CN" altLang="en-US" sz="2800" dirty="0">
                <a:ln w="0"/>
                <a:solidFill>
                  <a:schemeClr val="accent1"/>
                </a:solidFill>
                <a:effectLst>
                  <a:outerShdw blurRad="38100" dist="19050" dir="2700000" algn="tl" rotWithShape="0">
                    <a:schemeClr val="dk1">
                      <a:alpha val="40000"/>
                    </a:schemeClr>
                  </a:outerShdw>
                </a:effectLst>
                <a:latin typeface="华文楷体" panose="02010600040101010101" pitchFamily="2" charset="-122"/>
                <a:ea typeface="华文楷体" panose="02010600040101010101" pitchFamily="2" charset="-122"/>
              </a:rPr>
              <a:t>拟定研究方案</a:t>
            </a:r>
          </a:p>
        </p:txBody>
      </p:sp>
    </p:spTree>
    <p:extLst>
      <p:ext uri="{BB962C8B-B14F-4D97-AF65-F5344CB8AC3E}">
        <p14:creationId xmlns:p14="http://schemas.microsoft.com/office/powerpoint/2010/main" val="1364663173"/>
      </p:ext>
    </p:extLst>
  </p:cSld>
  <p:clrMapOvr>
    <a:masterClrMapping/>
  </p:clrMapOvr>
  <mc:AlternateContent xmlns:mc="http://schemas.openxmlformats.org/markup-compatibility/2006" xmlns:p14="http://schemas.microsoft.com/office/powerpoint/2010/main">
    <mc:Choice Requires="p14">
      <p:transition spd="slow" p14:dur="2000" advTm="66928"/>
    </mc:Choice>
    <mc:Fallback xmlns="">
      <p:transition spd="slow" advTm="6692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p:cNvSpPr txBox="1">
            <a:spLocks/>
          </p:cNvSpPr>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accent1"/>
                </a:solidFill>
                <a:latin typeface="+mj-lt"/>
                <a:cs typeface="Arial" panose="020B0604020202020204" pitchFamily="34" charset="0"/>
              </a:rPr>
              <a:t>05</a:t>
            </a:r>
          </a:p>
        </p:txBody>
      </p:sp>
      <p:sp>
        <p:nvSpPr>
          <p:cNvPr id="4" name="文本框 3"/>
          <p:cNvSpPr txBox="1"/>
          <p:nvPr/>
        </p:nvSpPr>
        <p:spPr>
          <a:xfrm>
            <a:off x="3116264" y="3346450"/>
            <a:ext cx="5032375" cy="584200"/>
          </a:xfrm>
          <a:prstGeom prst="rect">
            <a:avLst/>
          </a:prstGeom>
          <a:noFill/>
        </p:spPr>
        <p:txBody>
          <a:bodyPr>
            <a:spAutoFit/>
          </a:bodyPr>
          <a:lstStyle/>
          <a:p>
            <a:pPr>
              <a:defRPr/>
            </a:pPr>
            <a:r>
              <a:rPr lang="zh-CN" altLang="en-US" sz="3200" b="1" dirty="0">
                <a:solidFill>
                  <a:schemeClr val="accent1"/>
                </a:solidFill>
                <a:latin typeface="+mj-ea"/>
                <a:ea typeface="+mj-ea"/>
              </a:rPr>
              <a:t>预期成果</a:t>
            </a:r>
          </a:p>
        </p:txBody>
      </p:sp>
      <p:sp>
        <p:nvSpPr>
          <p:cNvPr id="5" name="文本框 4"/>
          <p:cNvSpPr txBox="1"/>
          <p:nvPr/>
        </p:nvSpPr>
        <p:spPr>
          <a:xfrm>
            <a:off x="3116263" y="2773364"/>
            <a:ext cx="1678088"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accent1"/>
                </a:solidFill>
                <a:latin typeface="+mj-lt"/>
                <a:cs typeface="Arial" panose="020B0604020202020204" pitchFamily="34" charset="0"/>
              </a:rPr>
              <a:t>Part Five</a:t>
            </a:r>
            <a:endParaRPr lang="zh-CN" altLang="en-US" sz="3200" dirty="0">
              <a:solidFill>
                <a:schemeClr val="accent1"/>
              </a:solidFill>
              <a:latin typeface="+mj-lt"/>
              <a:cs typeface="Arial" panose="020B0604020202020204" pitchFamily="34" charset="0"/>
            </a:endParaRPr>
          </a:p>
        </p:txBody>
      </p:sp>
      <p:sp>
        <p:nvSpPr>
          <p:cNvPr id="6" name="等腰三角形 5"/>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7" name="等腰三角形 6"/>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8" name="等腰三角形 7"/>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9" name="等腰三角形 8"/>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0" name="等腰三角形 9"/>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1" name="椭圆 10"/>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2" name="椭圆 11"/>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3" name="椭圆 12"/>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4" name="等腰三角形 13"/>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5" name="等腰三角形 14"/>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cxnSp>
        <p:nvCxnSpPr>
          <p:cNvPr id="16"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2851432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任意多边形 90"/>
          <p:cNvSpPr/>
          <p:nvPr/>
        </p:nvSpPr>
        <p:spPr>
          <a:xfrm rot="18980453" flipH="1">
            <a:off x="5568123" y="4446631"/>
            <a:ext cx="838200" cy="419100"/>
          </a:xfrm>
          <a:custGeom>
            <a:avLst/>
            <a:gdLst>
              <a:gd name="connsiteX0" fmla="*/ 0 w 838200"/>
              <a:gd name="connsiteY0" fmla="*/ 419100 h 419100"/>
              <a:gd name="connsiteX1" fmla="*/ 419100 w 838200"/>
              <a:gd name="connsiteY1" fmla="*/ 0 h 419100"/>
              <a:gd name="connsiteX2" fmla="*/ 838200 w 838200"/>
              <a:gd name="connsiteY2" fmla="*/ 0 h 419100"/>
            </a:gdLst>
            <a:ahLst/>
            <a:cxnLst>
              <a:cxn ang="0">
                <a:pos x="connsiteX0" y="connsiteY0"/>
              </a:cxn>
              <a:cxn ang="0">
                <a:pos x="connsiteX1" y="connsiteY1"/>
              </a:cxn>
              <a:cxn ang="0">
                <a:pos x="connsiteX2" y="connsiteY2"/>
              </a:cxn>
            </a:cxnLst>
            <a:rect l="l" t="t" r="r" b="b"/>
            <a:pathLst>
              <a:path w="838200" h="419100">
                <a:moveTo>
                  <a:pt x="0" y="419100"/>
                </a:moveTo>
                <a:lnTo>
                  <a:pt x="419100" y="0"/>
                </a:lnTo>
                <a:lnTo>
                  <a:pt x="838200" y="0"/>
                </a:lnTo>
              </a:path>
            </a:pathLst>
          </a:custGeom>
          <a:ln>
            <a:tailEnd w="sm" len="lg"/>
          </a:ln>
        </p:spPr>
        <p:style>
          <a:lnRef idx="1">
            <a:schemeClr val="accent3"/>
          </a:lnRef>
          <a:fillRef idx="0">
            <a:schemeClr val="accent3"/>
          </a:fillRef>
          <a:effectRef idx="0">
            <a:schemeClr val="accent3"/>
          </a:effectRef>
          <a:fontRef idx="minor">
            <a:schemeClr val="tx1"/>
          </a:fontRef>
        </p:style>
        <p:txBody>
          <a:bodyPr anchor="ctr"/>
          <a:lstStyle/>
          <a:p>
            <a:pPr algn="ctr">
              <a:defRPr/>
            </a:pPr>
            <a:endParaRPr lang="zh-CN" altLang="en-US"/>
          </a:p>
        </p:txBody>
      </p:sp>
      <p:pic>
        <p:nvPicPr>
          <p:cNvPr id="103" name="图片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9535" y="903167"/>
            <a:ext cx="1133475" cy="1333500"/>
          </a:xfrm>
          <a:prstGeom prst="rect">
            <a:avLst/>
          </a:prstGeom>
        </p:spPr>
      </p:pic>
      <p:sp>
        <p:nvSpPr>
          <p:cNvPr id="2" name="矩形 1"/>
          <p:cNvSpPr/>
          <p:nvPr/>
        </p:nvSpPr>
        <p:spPr>
          <a:xfrm>
            <a:off x="353057" y="379947"/>
            <a:ext cx="1620957" cy="523220"/>
          </a:xfrm>
          <a:prstGeom prst="rect">
            <a:avLst/>
          </a:prstGeom>
        </p:spPr>
        <p:txBody>
          <a:bodyPr wrap="none">
            <a:spAutoFit/>
          </a:bodyPr>
          <a:lstStyle/>
          <a:p>
            <a:r>
              <a:rPr lang="zh-CN" altLang="en-US" sz="2800" dirty="0">
                <a:solidFill>
                  <a:schemeClr val="accent1">
                    <a:lumMod val="75000"/>
                  </a:schemeClr>
                </a:solidFill>
                <a:latin typeface="华文楷体" panose="02010600040101010101" pitchFamily="2" charset="-122"/>
                <a:ea typeface="华文楷体" panose="02010600040101010101" pitchFamily="2" charset="-122"/>
              </a:rPr>
              <a:t>预期成果</a:t>
            </a:r>
            <a:endParaRPr lang="zh-CN" altLang="en-US" sz="2800" dirty="0"/>
          </a:p>
        </p:txBody>
      </p:sp>
      <p:sp>
        <p:nvSpPr>
          <p:cNvPr id="67" name="椭圆 66"/>
          <p:cNvSpPr/>
          <p:nvPr/>
        </p:nvSpPr>
        <p:spPr>
          <a:xfrm>
            <a:off x="5795117" y="5316416"/>
            <a:ext cx="2297598" cy="869159"/>
          </a:xfrm>
          <a:prstGeom prst="ellipse">
            <a:avLst/>
          </a:prstGeom>
          <a:gradFill flip="none" rotWithShape="1">
            <a:gsLst>
              <a:gs pos="15000">
                <a:srgbClr val="333333">
                  <a:alpha val="52000"/>
                </a:srgbClr>
              </a:gs>
              <a:gs pos="100000">
                <a:srgbClr val="333333">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solidFill>
                <a:srgbClr val="FFFFFF"/>
              </a:solidFill>
              <a:latin typeface="微软雅黑" panose="020B0503020204020204" pitchFamily="34" charset="-122"/>
              <a:ea typeface="微软雅黑" panose="020B0503020204020204" pitchFamily="34" charset="-122"/>
            </a:endParaRPr>
          </a:p>
        </p:txBody>
      </p:sp>
      <p:sp>
        <p:nvSpPr>
          <p:cNvPr id="68" name="任意多边形 67"/>
          <p:cNvSpPr/>
          <p:nvPr/>
        </p:nvSpPr>
        <p:spPr>
          <a:xfrm>
            <a:off x="6939155" y="1915198"/>
            <a:ext cx="604837" cy="1182688"/>
          </a:xfrm>
          <a:custGeom>
            <a:avLst/>
            <a:gdLst>
              <a:gd name="connsiteX0" fmla="*/ 2381 w 733425"/>
              <a:gd name="connsiteY0" fmla="*/ 0 h 1434603"/>
              <a:gd name="connsiteX1" fmla="*/ 733425 w 733425"/>
              <a:gd name="connsiteY1" fmla="*/ 383266 h 1434603"/>
              <a:gd name="connsiteX2" fmla="*/ 733425 w 733425"/>
              <a:gd name="connsiteY2" fmla="*/ 1434603 h 1434603"/>
              <a:gd name="connsiteX3" fmla="*/ 0 w 733425"/>
              <a:gd name="connsiteY3" fmla="*/ 1235868 h 1434603"/>
              <a:gd name="connsiteX4" fmla="*/ 2381 w 733425"/>
              <a:gd name="connsiteY4" fmla="*/ 0 h 1434603"/>
              <a:gd name="connsiteX0" fmla="*/ 105 w 735912"/>
              <a:gd name="connsiteY0" fmla="*/ 0 h 1436984"/>
              <a:gd name="connsiteX1" fmla="*/ 735912 w 735912"/>
              <a:gd name="connsiteY1" fmla="*/ 385647 h 1436984"/>
              <a:gd name="connsiteX2" fmla="*/ 735912 w 735912"/>
              <a:gd name="connsiteY2" fmla="*/ 1436984 h 1436984"/>
              <a:gd name="connsiteX3" fmla="*/ 2487 w 735912"/>
              <a:gd name="connsiteY3" fmla="*/ 1238249 h 1436984"/>
              <a:gd name="connsiteX4" fmla="*/ 105 w 735912"/>
              <a:gd name="connsiteY4" fmla="*/ 0 h 1436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912" h="1436984">
                <a:moveTo>
                  <a:pt x="105" y="0"/>
                </a:moveTo>
                <a:lnTo>
                  <a:pt x="735912" y="385647"/>
                </a:lnTo>
                <a:lnTo>
                  <a:pt x="735912" y="1436984"/>
                </a:lnTo>
                <a:lnTo>
                  <a:pt x="2487" y="1238249"/>
                </a:lnTo>
                <a:cubicBezTo>
                  <a:pt x="3281" y="826293"/>
                  <a:pt x="-689" y="411956"/>
                  <a:pt x="10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800" dirty="0">
                <a:solidFill>
                  <a:srgbClr val="FFFFFF"/>
                </a:solidFill>
                <a:latin typeface="Impact" panose="020B0806030902050204" pitchFamily="34" charset="0"/>
                <a:ea typeface="Arial Unicode MS" panose="020B0604020202020204" pitchFamily="34" charset="-122"/>
                <a:cs typeface="Arial Unicode MS" panose="020B0604020202020204" pitchFamily="34" charset="-122"/>
              </a:rPr>
              <a:t>预</a:t>
            </a:r>
          </a:p>
        </p:txBody>
      </p:sp>
      <p:sp>
        <p:nvSpPr>
          <p:cNvPr id="69" name="任意多边形 68"/>
          <p:cNvSpPr/>
          <p:nvPr/>
        </p:nvSpPr>
        <p:spPr>
          <a:xfrm>
            <a:off x="6940741" y="2928023"/>
            <a:ext cx="603250" cy="1028700"/>
          </a:xfrm>
          <a:custGeom>
            <a:avLst/>
            <a:gdLst>
              <a:gd name="connsiteX0" fmla="*/ 0 w 733425"/>
              <a:gd name="connsiteY0" fmla="*/ 0 h 1250156"/>
              <a:gd name="connsiteX1" fmla="*/ 733425 w 733425"/>
              <a:gd name="connsiteY1" fmla="*/ 195262 h 1250156"/>
              <a:gd name="connsiteX2" fmla="*/ 733425 w 733425"/>
              <a:gd name="connsiteY2" fmla="*/ 1250156 h 1250156"/>
              <a:gd name="connsiteX3" fmla="*/ 0 w 733425"/>
              <a:gd name="connsiteY3" fmla="*/ 1245393 h 1250156"/>
              <a:gd name="connsiteX4" fmla="*/ 0 w 733425"/>
              <a:gd name="connsiteY4" fmla="*/ 0 h 1250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1250156">
                <a:moveTo>
                  <a:pt x="0" y="0"/>
                </a:moveTo>
                <a:lnTo>
                  <a:pt x="733425" y="195262"/>
                </a:lnTo>
                <a:lnTo>
                  <a:pt x="733425" y="1250156"/>
                </a:lnTo>
                <a:lnTo>
                  <a:pt x="0" y="1245393"/>
                </a:lnTo>
                <a:lnTo>
                  <a:pt x="0" y="0"/>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solidFill>
                <a:srgbClr val="FFFFFF"/>
              </a:solidFill>
              <a:latin typeface="微软雅黑" panose="020B0503020204020204" pitchFamily="34" charset="-122"/>
              <a:ea typeface="微软雅黑" panose="020B0503020204020204" pitchFamily="34" charset="-122"/>
            </a:endParaRPr>
          </a:p>
        </p:txBody>
      </p:sp>
      <p:sp>
        <p:nvSpPr>
          <p:cNvPr id="71" name="任意多边形 70"/>
          <p:cNvSpPr/>
          <p:nvPr/>
        </p:nvSpPr>
        <p:spPr>
          <a:xfrm>
            <a:off x="6935979" y="4810799"/>
            <a:ext cx="608012" cy="1184275"/>
          </a:xfrm>
          <a:custGeom>
            <a:avLst/>
            <a:gdLst>
              <a:gd name="connsiteX0" fmla="*/ 731044 w 731044"/>
              <a:gd name="connsiteY0" fmla="*/ 0 h 1438275"/>
              <a:gd name="connsiteX1" fmla="*/ 731044 w 731044"/>
              <a:gd name="connsiteY1" fmla="*/ 1057275 h 1438275"/>
              <a:gd name="connsiteX2" fmla="*/ 0 w 731044"/>
              <a:gd name="connsiteY2" fmla="*/ 1438275 h 1438275"/>
              <a:gd name="connsiteX3" fmla="*/ 0 w 731044"/>
              <a:gd name="connsiteY3" fmla="*/ 197644 h 1438275"/>
              <a:gd name="connsiteX4" fmla="*/ 731044 w 731044"/>
              <a:gd name="connsiteY4" fmla="*/ 0 h 1438275"/>
              <a:gd name="connsiteX0" fmla="*/ 738761 w 738761"/>
              <a:gd name="connsiteY0" fmla="*/ 0 h 1438275"/>
              <a:gd name="connsiteX1" fmla="*/ 738761 w 738761"/>
              <a:gd name="connsiteY1" fmla="*/ 1057275 h 1438275"/>
              <a:gd name="connsiteX2" fmla="*/ 7717 w 738761"/>
              <a:gd name="connsiteY2" fmla="*/ 1438275 h 1438275"/>
              <a:gd name="connsiteX3" fmla="*/ 0 w 738761"/>
              <a:gd name="connsiteY3" fmla="*/ 197645 h 1438275"/>
              <a:gd name="connsiteX4" fmla="*/ 738761 w 738761"/>
              <a:gd name="connsiteY4" fmla="*/ 0 h 143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761" h="1438275">
                <a:moveTo>
                  <a:pt x="738761" y="0"/>
                </a:moveTo>
                <a:lnTo>
                  <a:pt x="738761" y="1057275"/>
                </a:lnTo>
                <a:lnTo>
                  <a:pt x="7717" y="1438275"/>
                </a:lnTo>
                <a:cubicBezTo>
                  <a:pt x="5145" y="1024732"/>
                  <a:pt x="2572" y="611188"/>
                  <a:pt x="0" y="197645"/>
                </a:cubicBezTo>
                <a:lnTo>
                  <a:pt x="738761" y="0"/>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solidFill>
                <a:srgbClr val="FFFFFF"/>
              </a:solidFill>
              <a:latin typeface="微软雅黑" panose="020B0503020204020204" pitchFamily="34" charset="-122"/>
              <a:ea typeface="微软雅黑" panose="020B0503020204020204" pitchFamily="34" charset="-122"/>
            </a:endParaRPr>
          </a:p>
        </p:txBody>
      </p:sp>
      <p:sp>
        <p:nvSpPr>
          <p:cNvPr id="72" name="任意多边形 71"/>
          <p:cNvSpPr/>
          <p:nvPr/>
        </p:nvSpPr>
        <p:spPr>
          <a:xfrm flipH="1">
            <a:off x="6335904" y="1916786"/>
            <a:ext cx="603250" cy="1181100"/>
          </a:xfrm>
          <a:custGeom>
            <a:avLst/>
            <a:gdLst>
              <a:gd name="connsiteX0" fmla="*/ 2381 w 733425"/>
              <a:gd name="connsiteY0" fmla="*/ 0 h 1434603"/>
              <a:gd name="connsiteX1" fmla="*/ 733425 w 733425"/>
              <a:gd name="connsiteY1" fmla="*/ 383266 h 1434603"/>
              <a:gd name="connsiteX2" fmla="*/ 733425 w 733425"/>
              <a:gd name="connsiteY2" fmla="*/ 1434603 h 1434603"/>
              <a:gd name="connsiteX3" fmla="*/ 0 w 733425"/>
              <a:gd name="connsiteY3" fmla="*/ 1235868 h 1434603"/>
              <a:gd name="connsiteX4" fmla="*/ 2381 w 733425"/>
              <a:gd name="connsiteY4" fmla="*/ 0 h 1434603"/>
              <a:gd name="connsiteX0" fmla="*/ 229 w 733654"/>
              <a:gd name="connsiteY0" fmla="*/ 0 h 1434603"/>
              <a:gd name="connsiteX1" fmla="*/ 733654 w 733654"/>
              <a:gd name="connsiteY1" fmla="*/ 383266 h 1434603"/>
              <a:gd name="connsiteX2" fmla="*/ 733654 w 733654"/>
              <a:gd name="connsiteY2" fmla="*/ 1434603 h 1434603"/>
              <a:gd name="connsiteX3" fmla="*/ 229 w 733654"/>
              <a:gd name="connsiteY3" fmla="*/ 1235868 h 1434603"/>
              <a:gd name="connsiteX4" fmla="*/ 229 w 733654"/>
              <a:gd name="connsiteY4" fmla="*/ 0 h 14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654" h="1434603">
                <a:moveTo>
                  <a:pt x="229" y="0"/>
                </a:moveTo>
                <a:lnTo>
                  <a:pt x="733654" y="383266"/>
                </a:lnTo>
                <a:lnTo>
                  <a:pt x="733654" y="1434603"/>
                </a:lnTo>
                <a:lnTo>
                  <a:pt x="229" y="1235868"/>
                </a:lnTo>
                <a:cubicBezTo>
                  <a:pt x="1023" y="823912"/>
                  <a:pt x="-565" y="411956"/>
                  <a:pt x="229" y="0"/>
                </a:cubicBez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000">
              <a:solidFill>
                <a:srgbClr val="FFFFFF"/>
              </a:solidFill>
              <a:latin typeface="微软雅黑" panose="020B0503020204020204" pitchFamily="34" charset="-122"/>
              <a:ea typeface="微软雅黑" panose="020B0503020204020204" pitchFamily="34" charset="-122"/>
            </a:endParaRPr>
          </a:p>
        </p:txBody>
      </p:sp>
      <p:sp>
        <p:nvSpPr>
          <p:cNvPr id="73" name="任意多边形 72"/>
          <p:cNvSpPr/>
          <p:nvPr/>
        </p:nvSpPr>
        <p:spPr>
          <a:xfrm flipH="1">
            <a:off x="6335904" y="2928023"/>
            <a:ext cx="603250" cy="1028700"/>
          </a:xfrm>
          <a:custGeom>
            <a:avLst/>
            <a:gdLst>
              <a:gd name="connsiteX0" fmla="*/ 0 w 733425"/>
              <a:gd name="connsiteY0" fmla="*/ 0 h 1250156"/>
              <a:gd name="connsiteX1" fmla="*/ 733425 w 733425"/>
              <a:gd name="connsiteY1" fmla="*/ 195262 h 1250156"/>
              <a:gd name="connsiteX2" fmla="*/ 733425 w 733425"/>
              <a:gd name="connsiteY2" fmla="*/ 1250156 h 1250156"/>
              <a:gd name="connsiteX3" fmla="*/ 0 w 733425"/>
              <a:gd name="connsiteY3" fmla="*/ 1245393 h 1250156"/>
              <a:gd name="connsiteX4" fmla="*/ 0 w 733425"/>
              <a:gd name="connsiteY4" fmla="*/ 0 h 1250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1250156">
                <a:moveTo>
                  <a:pt x="0" y="0"/>
                </a:moveTo>
                <a:lnTo>
                  <a:pt x="733425" y="195262"/>
                </a:lnTo>
                <a:lnTo>
                  <a:pt x="733425" y="1250156"/>
                </a:lnTo>
                <a:lnTo>
                  <a:pt x="0" y="12453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800" dirty="0">
                <a:solidFill>
                  <a:srgbClr val="FFFFFF"/>
                </a:solidFill>
                <a:latin typeface="Impact" panose="020B0806030902050204" pitchFamily="34" charset="0"/>
                <a:ea typeface="Arial Unicode MS" panose="020B0604020202020204" pitchFamily="34" charset="-122"/>
                <a:cs typeface="Arial Unicode MS" panose="020B0604020202020204" pitchFamily="34" charset="-122"/>
              </a:rPr>
              <a:t>期</a:t>
            </a:r>
          </a:p>
        </p:txBody>
      </p:sp>
      <p:sp>
        <p:nvSpPr>
          <p:cNvPr id="74" name="任意多边形 73"/>
          <p:cNvSpPr/>
          <p:nvPr/>
        </p:nvSpPr>
        <p:spPr>
          <a:xfrm flipH="1">
            <a:off x="6335904" y="3953549"/>
            <a:ext cx="603250" cy="1020763"/>
          </a:xfrm>
          <a:custGeom>
            <a:avLst/>
            <a:gdLst>
              <a:gd name="connsiteX0" fmla="*/ 0 w 733425"/>
              <a:gd name="connsiteY0" fmla="*/ 0 h 1240631"/>
              <a:gd name="connsiteX1" fmla="*/ 733425 w 733425"/>
              <a:gd name="connsiteY1" fmla="*/ 2381 h 1240631"/>
              <a:gd name="connsiteX2" fmla="*/ 733425 w 733425"/>
              <a:gd name="connsiteY2" fmla="*/ 1047750 h 1240631"/>
              <a:gd name="connsiteX3" fmla="*/ 0 w 733425"/>
              <a:gd name="connsiteY3" fmla="*/ 1240631 h 1240631"/>
              <a:gd name="connsiteX4" fmla="*/ 0 w 733425"/>
              <a:gd name="connsiteY4" fmla="*/ 0 h 1240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1240631">
                <a:moveTo>
                  <a:pt x="0" y="0"/>
                </a:moveTo>
                <a:lnTo>
                  <a:pt x="733425" y="2381"/>
                </a:lnTo>
                <a:lnTo>
                  <a:pt x="733425" y="1047750"/>
                </a:lnTo>
                <a:lnTo>
                  <a:pt x="0" y="1240631"/>
                </a:lnTo>
                <a:lnTo>
                  <a:pt x="0" y="0"/>
                </a:ln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defRPr/>
            </a:pPr>
            <a:endParaRPr lang="zh-CN" altLang="en-US" sz="2800" dirty="0">
              <a:solidFill>
                <a:srgbClr val="FFFFFF"/>
              </a:solidFill>
              <a:latin typeface="Impact" panose="020B0806030902050204" pitchFamily="34" charset="0"/>
              <a:ea typeface="Arial Unicode MS" panose="020B0604020202020204" pitchFamily="34" charset="-122"/>
              <a:cs typeface="Arial Unicode MS" panose="020B0604020202020204" pitchFamily="34" charset="-122"/>
            </a:endParaRPr>
          </a:p>
        </p:txBody>
      </p:sp>
      <p:sp>
        <p:nvSpPr>
          <p:cNvPr id="75" name="任意多边形 74"/>
          <p:cNvSpPr/>
          <p:nvPr/>
        </p:nvSpPr>
        <p:spPr>
          <a:xfrm flipH="1">
            <a:off x="6335904" y="4810799"/>
            <a:ext cx="608012" cy="1184275"/>
          </a:xfrm>
          <a:custGeom>
            <a:avLst/>
            <a:gdLst>
              <a:gd name="connsiteX0" fmla="*/ 731044 w 731044"/>
              <a:gd name="connsiteY0" fmla="*/ 0 h 1438275"/>
              <a:gd name="connsiteX1" fmla="*/ 731044 w 731044"/>
              <a:gd name="connsiteY1" fmla="*/ 1057275 h 1438275"/>
              <a:gd name="connsiteX2" fmla="*/ 0 w 731044"/>
              <a:gd name="connsiteY2" fmla="*/ 1438275 h 1438275"/>
              <a:gd name="connsiteX3" fmla="*/ 0 w 731044"/>
              <a:gd name="connsiteY3" fmla="*/ 197644 h 1438275"/>
              <a:gd name="connsiteX4" fmla="*/ 731044 w 731044"/>
              <a:gd name="connsiteY4" fmla="*/ 0 h 1438275"/>
              <a:gd name="connsiteX0" fmla="*/ 738761 w 738761"/>
              <a:gd name="connsiteY0" fmla="*/ 0 h 1438275"/>
              <a:gd name="connsiteX1" fmla="*/ 738761 w 738761"/>
              <a:gd name="connsiteY1" fmla="*/ 1057275 h 1438275"/>
              <a:gd name="connsiteX2" fmla="*/ 7717 w 738761"/>
              <a:gd name="connsiteY2" fmla="*/ 1438275 h 1438275"/>
              <a:gd name="connsiteX3" fmla="*/ 0 w 738761"/>
              <a:gd name="connsiteY3" fmla="*/ 189928 h 1438275"/>
              <a:gd name="connsiteX4" fmla="*/ 738761 w 738761"/>
              <a:gd name="connsiteY4" fmla="*/ 0 h 143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761" h="1438275">
                <a:moveTo>
                  <a:pt x="738761" y="0"/>
                </a:moveTo>
                <a:lnTo>
                  <a:pt x="738761" y="1057275"/>
                </a:lnTo>
                <a:lnTo>
                  <a:pt x="7717" y="1438275"/>
                </a:lnTo>
                <a:cubicBezTo>
                  <a:pt x="5145" y="1022159"/>
                  <a:pt x="2572" y="606044"/>
                  <a:pt x="0" y="189928"/>
                </a:cubicBezTo>
                <a:lnTo>
                  <a:pt x="738761"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800" dirty="0">
                <a:solidFill>
                  <a:srgbClr val="FFFFFF"/>
                </a:solidFill>
                <a:latin typeface="Impact" panose="020B0806030902050204" pitchFamily="34" charset="0"/>
                <a:ea typeface="Arial Unicode MS" panose="020B0604020202020204" pitchFamily="34" charset="-122"/>
                <a:cs typeface="Arial Unicode MS" panose="020B0604020202020204" pitchFamily="34" charset="-122"/>
              </a:rPr>
              <a:t>果</a:t>
            </a:r>
          </a:p>
        </p:txBody>
      </p:sp>
      <p:sp>
        <p:nvSpPr>
          <p:cNvPr id="76" name="文本框 75"/>
          <p:cNvSpPr txBox="1"/>
          <p:nvPr/>
        </p:nvSpPr>
        <p:spPr>
          <a:xfrm>
            <a:off x="8299642" y="2219999"/>
            <a:ext cx="2505075" cy="1243013"/>
          </a:xfrm>
          <a:prstGeom prst="rect">
            <a:avLst/>
          </a:prstGeom>
          <a:noFill/>
        </p:spPr>
        <p:txBody>
          <a:bodyPr/>
          <a:lstStyle/>
          <a:p>
            <a:pPr>
              <a:spcAft>
                <a:spcPts val="600"/>
              </a:spcAft>
              <a:defRPr/>
            </a:pPr>
            <a:endParaRPr lang="zh-CN" altLang="en-US" sz="1400" dirty="0">
              <a:solidFill>
                <a:schemeClr val="tx1">
                  <a:lumMod val="75000"/>
                  <a:lumOff val="25000"/>
                </a:schemeClr>
              </a:solidFill>
              <a:latin typeface="+mn-ea"/>
            </a:endParaRPr>
          </a:p>
        </p:txBody>
      </p:sp>
      <p:sp>
        <p:nvSpPr>
          <p:cNvPr id="77" name="任意多边形 76"/>
          <p:cNvSpPr/>
          <p:nvPr/>
        </p:nvSpPr>
        <p:spPr>
          <a:xfrm rot="2871754">
            <a:off x="7535437" y="2949885"/>
            <a:ext cx="748689" cy="374109"/>
          </a:xfrm>
          <a:custGeom>
            <a:avLst/>
            <a:gdLst>
              <a:gd name="connsiteX0" fmla="*/ 0 w 838200"/>
              <a:gd name="connsiteY0" fmla="*/ 419100 h 419100"/>
              <a:gd name="connsiteX1" fmla="*/ 419100 w 838200"/>
              <a:gd name="connsiteY1" fmla="*/ 0 h 419100"/>
              <a:gd name="connsiteX2" fmla="*/ 838200 w 838200"/>
              <a:gd name="connsiteY2" fmla="*/ 0 h 419100"/>
            </a:gdLst>
            <a:ahLst/>
            <a:cxnLst>
              <a:cxn ang="0">
                <a:pos x="connsiteX0" y="connsiteY0"/>
              </a:cxn>
              <a:cxn ang="0">
                <a:pos x="connsiteX1" y="connsiteY1"/>
              </a:cxn>
              <a:cxn ang="0">
                <a:pos x="connsiteX2" y="connsiteY2"/>
              </a:cxn>
            </a:cxnLst>
            <a:rect l="l" t="t" r="r" b="b"/>
            <a:pathLst>
              <a:path w="838200" h="419100">
                <a:moveTo>
                  <a:pt x="0" y="419100"/>
                </a:moveTo>
                <a:lnTo>
                  <a:pt x="419100" y="0"/>
                </a:lnTo>
                <a:lnTo>
                  <a:pt x="838200" y="0"/>
                </a:lnTo>
              </a:path>
            </a:pathLst>
          </a:custGeom>
          <a:ln>
            <a:tailEnd w="sm" len="lg"/>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p>
        </p:txBody>
      </p:sp>
      <p:sp>
        <p:nvSpPr>
          <p:cNvPr id="80" name="文本框 79"/>
          <p:cNvSpPr txBox="1"/>
          <p:nvPr/>
        </p:nvSpPr>
        <p:spPr>
          <a:xfrm flipH="1">
            <a:off x="1497215" y="2565459"/>
            <a:ext cx="4098881" cy="523220"/>
          </a:xfrm>
          <a:prstGeom prst="rect">
            <a:avLst/>
          </a:prstGeom>
        </p:spPr>
        <p:style>
          <a:lnRef idx="2">
            <a:schemeClr val="accent2"/>
          </a:lnRef>
          <a:fillRef idx="1">
            <a:schemeClr val="lt1"/>
          </a:fillRef>
          <a:effectRef idx="0">
            <a:schemeClr val="accent2"/>
          </a:effectRef>
          <a:fontRef idx="minor">
            <a:schemeClr val="dk1"/>
          </a:fontRef>
        </p:style>
        <p:txBody>
          <a:bodyPr/>
          <a:lstStyle/>
          <a:p>
            <a:r>
              <a:rPr lang="zh-CN" altLang="en-US" sz="2400" dirty="0">
                <a:latin typeface="华文楷体" panose="02010600040101010101" pitchFamily="2" charset="-122"/>
                <a:ea typeface="华文楷体" panose="02010600040101010101" pitchFamily="2" charset="-122"/>
              </a:rPr>
              <a:t>实现应用到生产实际</a:t>
            </a:r>
          </a:p>
        </p:txBody>
      </p:sp>
      <p:sp>
        <p:nvSpPr>
          <p:cNvPr id="81" name="任意多边形 80"/>
          <p:cNvSpPr/>
          <p:nvPr/>
        </p:nvSpPr>
        <p:spPr>
          <a:xfrm flipH="1">
            <a:off x="5596890" y="2869933"/>
            <a:ext cx="838200" cy="419100"/>
          </a:xfrm>
          <a:custGeom>
            <a:avLst/>
            <a:gdLst>
              <a:gd name="connsiteX0" fmla="*/ 0 w 838200"/>
              <a:gd name="connsiteY0" fmla="*/ 419100 h 419100"/>
              <a:gd name="connsiteX1" fmla="*/ 419100 w 838200"/>
              <a:gd name="connsiteY1" fmla="*/ 0 h 419100"/>
              <a:gd name="connsiteX2" fmla="*/ 838200 w 838200"/>
              <a:gd name="connsiteY2" fmla="*/ 0 h 419100"/>
            </a:gdLst>
            <a:ahLst/>
            <a:cxnLst>
              <a:cxn ang="0">
                <a:pos x="connsiteX0" y="connsiteY0"/>
              </a:cxn>
              <a:cxn ang="0">
                <a:pos x="connsiteX1" y="connsiteY1"/>
              </a:cxn>
              <a:cxn ang="0">
                <a:pos x="connsiteX2" y="connsiteY2"/>
              </a:cxn>
            </a:cxnLst>
            <a:rect l="l" t="t" r="r" b="b"/>
            <a:pathLst>
              <a:path w="838200" h="419100">
                <a:moveTo>
                  <a:pt x="0" y="419100"/>
                </a:moveTo>
                <a:lnTo>
                  <a:pt x="419100" y="0"/>
                </a:lnTo>
                <a:lnTo>
                  <a:pt x="838200" y="0"/>
                </a:lnTo>
              </a:path>
            </a:pathLst>
          </a:custGeom>
          <a:ln>
            <a:tailEnd w="sm" len="lg"/>
          </a:ln>
        </p:spPr>
        <p:style>
          <a:lnRef idx="1">
            <a:schemeClr val="accent2"/>
          </a:lnRef>
          <a:fillRef idx="0">
            <a:schemeClr val="accent2"/>
          </a:fillRef>
          <a:effectRef idx="0">
            <a:schemeClr val="accent2"/>
          </a:effectRef>
          <a:fontRef idx="minor">
            <a:schemeClr val="tx1"/>
          </a:fontRef>
        </p:style>
        <p:txBody>
          <a:bodyPr anchor="ctr"/>
          <a:lstStyle/>
          <a:p>
            <a:pPr algn="ctr">
              <a:defRPr/>
            </a:pPr>
            <a:endParaRPr lang="zh-CN" altLang="en-US"/>
          </a:p>
        </p:txBody>
      </p:sp>
      <p:sp>
        <p:nvSpPr>
          <p:cNvPr id="88" name="任意多边形 87"/>
          <p:cNvSpPr/>
          <p:nvPr/>
        </p:nvSpPr>
        <p:spPr>
          <a:xfrm>
            <a:off x="6940741" y="3953549"/>
            <a:ext cx="603250" cy="1020763"/>
          </a:xfrm>
          <a:custGeom>
            <a:avLst/>
            <a:gdLst>
              <a:gd name="connsiteX0" fmla="*/ 0 w 733425"/>
              <a:gd name="connsiteY0" fmla="*/ 0 h 1240631"/>
              <a:gd name="connsiteX1" fmla="*/ 733425 w 733425"/>
              <a:gd name="connsiteY1" fmla="*/ 2381 h 1240631"/>
              <a:gd name="connsiteX2" fmla="*/ 733425 w 733425"/>
              <a:gd name="connsiteY2" fmla="*/ 1047750 h 1240631"/>
              <a:gd name="connsiteX3" fmla="*/ 0 w 733425"/>
              <a:gd name="connsiteY3" fmla="*/ 1240631 h 1240631"/>
              <a:gd name="connsiteX4" fmla="*/ 0 w 733425"/>
              <a:gd name="connsiteY4" fmla="*/ 0 h 1240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1240631">
                <a:moveTo>
                  <a:pt x="0" y="0"/>
                </a:moveTo>
                <a:lnTo>
                  <a:pt x="733425" y="2381"/>
                </a:lnTo>
                <a:lnTo>
                  <a:pt x="733425" y="1047750"/>
                </a:lnTo>
                <a:lnTo>
                  <a:pt x="0" y="1240631"/>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800" dirty="0">
                <a:solidFill>
                  <a:srgbClr val="FFFFFF"/>
                </a:solidFill>
                <a:latin typeface="Impact" panose="020B0806030902050204" pitchFamily="34" charset="0"/>
                <a:ea typeface="Arial Unicode MS" panose="020B0604020202020204" pitchFamily="34" charset="-122"/>
                <a:cs typeface="Arial Unicode MS" panose="020B0604020202020204" pitchFamily="34" charset="-122"/>
              </a:rPr>
              <a:t>成</a:t>
            </a:r>
          </a:p>
        </p:txBody>
      </p:sp>
      <p:sp>
        <p:nvSpPr>
          <p:cNvPr id="4" name="文本框 3"/>
          <p:cNvSpPr txBox="1"/>
          <p:nvPr/>
        </p:nvSpPr>
        <p:spPr>
          <a:xfrm>
            <a:off x="8337690" y="1645225"/>
            <a:ext cx="3136985" cy="156966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buClr>
                <a:srgbClr val="275C9D"/>
              </a:buClr>
              <a:buSzPct val="75000"/>
              <a:buFont typeface="Wingdings" panose="05000000000000000000" pitchFamily="2" charset="2"/>
              <a:buChar char="n"/>
            </a:pPr>
            <a:r>
              <a:rPr lang="zh-CN" altLang="en-US" sz="2400" dirty="0">
                <a:latin typeface="华文楷体" panose="02010600040101010101" pitchFamily="2" charset="-122"/>
                <a:ea typeface="华文楷体" panose="02010600040101010101" pitchFamily="2" charset="-122"/>
              </a:rPr>
              <a:t>多源异构数据采集</a:t>
            </a:r>
            <a:endParaRPr lang="en-US" altLang="zh-CN" sz="2400" dirty="0">
              <a:latin typeface="华文楷体" panose="02010600040101010101" pitchFamily="2" charset="-122"/>
              <a:ea typeface="华文楷体" panose="02010600040101010101" pitchFamily="2" charset="-122"/>
            </a:endParaRPr>
          </a:p>
          <a:p>
            <a:pPr>
              <a:buClr>
                <a:srgbClr val="275C9D"/>
              </a:buClr>
              <a:buSzPct val="75000"/>
              <a:buFont typeface="Wingdings" panose="05000000000000000000" pitchFamily="2" charset="2"/>
              <a:buChar char="n"/>
            </a:pPr>
            <a:r>
              <a:rPr lang="zh-CN" altLang="en-US" sz="2400" dirty="0">
                <a:latin typeface="华文楷体" panose="02010600040101010101" pitchFamily="2" charset="-122"/>
                <a:ea typeface="华文楷体" panose="02010600040101010101" pitchFamily="2" charset="-122"/>
              </a:rPr>
              <a:t>申请国家专利</a:t>
            </a:r>
            <a:r>
              <a:rPr lang="zh-CN" altLang="en-US" sz="2400" dirty="0">
                <a:latin typeface="华文楷体" panose="02010600040101010101" pitchFamily="2" charset="-122"/>
                <a:ea typeface="华文楷体" panose="02010600040101010101" pitchFamily="2" charset="-122"/>
                <a:sym typeface="宋体" panose="02010600030101010101" pitchFamily="2" charset="-122"/>
              </a:rPr>
              <a:t>，软件著作权</a:t>
            </a:r>
            <a:endParaRPr lang="en-US" altLang="zh-CN" sz="2400" dirty="0">
              <a:latin typeface="华文楷体" panose="02010600040101010101" pitchFamily="2" charset="-122"/>
              <a:ea typeface="华文楷体" panose="02010600040101010101" pitchFamily="2" charset="-122"/>
              <a:sym typeface="宋体" panose="02010600030101010101" pitchFamily="2" charset="-122"/>
            </a:endParaRPr>
          </a:p>
          <a:p>
            <a:pPr>
              <a:buClr>
                <a:srgbClr val="275C9D"/>
              </a:buClr>
              <a:buSzPct val="75000"/>
              <a:buFont typeface="Wingdings" panose="05000000000000000000" pitchFamily="2" charset="2"/>
              <a:buChar char="n"/>
            </a:pPr>
            <a:r>
              <a:rPr lang="zh-CN" altLang="en-US" sz="2400" dirty="0">
                <a:latin typeface="华文楷体" panose="02010600040101010101" pitchFamily="2" charset="-122"/>
                <a:ea typeface="华文楷体" panose="02010600040101010101" pitchFamily="2" charset="-122"/>
              </a:rPr>
              <a:t>争取发表学术论著</a:t>
            </a:r>
            <a:endParaRPr lang="zh-CN" altLang="en-US" sz="2400" dirty="0">
              <a:latin typeface="华文楷体" panose="02010600040101010101" pitchFamily="2" charset="-122"/>
              <a:ea typeface="华文楷体" panose="02010600040101010101" pitchFamily="2" charset="-122"/>
              <a:sym typeface="宋体" panose="02010600030101010101" pitchFamily="2" charset="-122"/>
            </a:endParaRPr>
          </a:p>
        </p:txBody>
      </p:sp>
      <p:sp>
        <p:nvSpPr>
          <p:cNvPr id="95" name="矩形 94"/>
          <p:cNvSpPr/>
          <p:nvPr/>
        </p:nvSpPr>
        <p:spPr>
          <a:xfrm>
            <a:off x="501046" y="4353127"/>
            <a:ext cx="5076439" cy="1200329"/>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lvl="0"/>
            <a:r>
              <a:rPr lang="zh-CN" altLang="en-US" sz="2400" dirty="0">
                <a:latin typeface="华文楷体" panose="02010600040101010101" pitchFamily="2" charset="-122"/>
                <a:ea typeface="华文楷体" panose="02010600040101010101" pitchFamily="2" charset="-122"/>
              </a:rPr>
              <a:t>利用分布式存储、计算，进行产品质量的预测和分析，提高工业大数据利用率，实现冷轧阶段产品质量预测。</a:t>
            </a:r>
            <a:endParaRPr lang="en-US" altLang="zh-CN" sz="24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680361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bwMode="auto">
          <a:xfrm>
            <a:off x="2706689" y="1169988"/>
            <a:ext cx="2900897" cy="950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en-US" altLang="zh-CN" sz="3600" dirty="0">
                <a:solidFill>
                  <a:prstClr val="black"/>
                </a:solidFill>
                <a:latin typeface="华文隶书" panose="02010800040101010101" pitchFamily="2" charset="-122"/>
                <a:ea typeface="华文隶书" panose="02010800040101010101" pitchFamily="2" charset="-122"/>
                <a:cs typeface="Verdana" panose="020B0604030504040204" pitchFamily="34" charset="0"/>
              </a:rPr>
              <a:t>Contents</a:t>
            </a:r>
            <a:endParaRPr lang="zh-CN" altLang="en-US" sz="3600" dirty="0">
              <a:solidFill>
                <a:prstClr val="black"/>
              </a:solidFill>
              <a:latin typeface="华文隶书" panose="02010800040101010101" pitchFamily="2" charset="-122"/>
              <a:ea typeface="华文隶书" panose="02010800040101010101" pitchFamily="2" charset="-122"/>
              <a:cs typeface="Verdana" panose="020B0604030504040204" pitchFamily="34" charset="0"/>
            </a:endParaRPr>
          </a:p>
        </p:txBody>
      </p:sp>
      <p:cxnSp>
        <p:nvCxnSpPr>
          <p:cNvPr id="3" name="直接连接符 2"/>
          <p:cNvCxnSpPr/>
          <p:nvPr/>
        </p:nvCxnSpPr>
        <p:spPr>
          <a:xfrm rot="5400000">
            <a:off x="1655355" y="3610069"/>
            <a:ext cx="5309811" cy="6606"/>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4" name="直接连接符 3"/>
          <p:cNvCxnSpPr/>
          <p:nvPr/>
        </p:nvCxnSpPr>
        <p:spPr>
          <a:xfrm flipV="1">
            <a:off x="2534798" y="1641513"/>
            <a:ext cx="5303511" cy="39649"/>
          </a:xfrm>
          <a:prstGeom prst="line">
            <a:avLst/>
          </a:prstGeom>
          <a:ln/>
        </p:spPr>
        <p:style>
          <a:lnRef idx="1">
            <a:schemeClr val="accent5"/>
          </a:lnRef>
          <a:fillRef idx="0">
            <a:schemeClr val="accent5"/>
          </a:fillRef>
          <a:effectRef idx="0">
            <a:schemeClr val="accent5"/>
          </a:effectRef>
          <a:fontRef idx="minor">
            <a:schemeClr val="tx1"/>
          </a:fontRef>
        </p:style>
      </p:cxnSp>
      <p:sp>
        <p:nvSpPr>
          <p:cNvPr id="6" name="TextBox 33"/>
          <p:cNvSpPr txBox="1"/>
          <p:nvPr/>
        </p:nvSpPr>
        <p:spPr>
          <a:xfrm>
            <a:off x="3346708" y="1855638"/>
            <a:ext cx="948912" cy="648000"/>
          </a:xfrm>
          <a:prstGeom prst="rect">
            <a:avLst/>
          </a:prstGeom>
          <a:noFill/>
        </p:spPr>
        <p:txBody>
          <a:bodyPr wrap="square">
            <a:spAutoFit/>
          </a:bodyPr>
          <a:lstStyle/>
          <a:p>
            <a:pPr algn="r">
              <a:lnSpc>
                <a:spcPct val="120000"/>
              </a:lnSpc>
              <a:defRPr/>
            </a:pPr>
            <a:r>
              <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01</a:t>
            </a:r>
          </a:p>
        </p:txBody>
      </p:sp>
      <p:sp>
        <p:nvSpPr>
          <p:cNvPr id="7" name="TextBox 34"/>
          <p:cNvSpPr txBox="1"/>
          <p:nvPr/>
        </p:nvSpPr>
        <p:spPr>
          <a:xfrm>
            <a:off x="3554671" y="2804033"/>
            <a:ext cx="703262" cy="648000"/>
          </a:xfrm>
          <a:prstGeom prst="rect">
            <a:avLst/>
          </a:prstGeom>
          <a:noFill/>
        </p:spPr>
        <p:txBody>
          <a:bodyPr>
            <a:spAutoFit/>
          </a:bodyPr>
          <a:lstStyle/>
          <a:p>
            <a:pPr algn="r">
              <a:lnSpc>
                <a:spcPct val="120000"/>
              </a:lnSpc>
              <a:defRPr/>
            </a:pPr>
            <a:r>
              <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02</a:t>
            </a:r>
          </a:p>
        </p:txBody>
      </p:sp>
      <p:sp>
        <p:nvSpPr>
          <p:cNvPr id="8" name="TextBox 35"/>
          <p:cNvSpPr txBox="1"/>
          <p:nvPr/>
        </p:nvSpPr>
        <p:spPr>
          <a:xfrm>
            <a:off x="3575919" y="3675038"/>
            <a:ext cx="703262" cy="648000"/>
          </a:xfrm>
          <a:prstGeom prst="rect">
            <a:avLst/>
          </a:prstGeom>
          <a:noFill/>
        </p:spPr>
        <p:txBody>
          <a:bodyPr>
            <a:spAutoFit/>
          </a:bodyPr>
          <a:lstStyle/>
          <a:p>
            <a:pPr algn="r">
              <a:lnSpc>
                <a:spcPct val="120000"/>
              </a:lnSpc>
              <a:defRPr/>
            </a:pPr>
            <a:r>
              <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0</a:t>
            </a:r>
            <a:r>
              <a:rPr lang="en-US" altLang="zh-CN"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3</a:t>
            </a:r>
            <a:endPar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endParaRPr>
          </a:p>
        </p:txBody>
      </p:sp>
      <p:sp>
        <p:nvSpPr>
          <p:cNvPr id="9" name="TextBox 36"/>
          <p:cNvSpPr txBox="1"/>
          <p:nvPr/>
        </p:nvSpPr>
        <p:spPr>
          <a:xfrm>
            <a:off x="3549380" y="4600791"/>
            <a:ext cx="703262" cy="648000"/>
          </a:xfrm>
          <a:prstGeom prst="rect">
            <a:avLst/>
          </a:prstGeom>
          <a:noFill/>
        </p:spPr>
        <p:txBody>
          <a:bodyPr>
            <a:spAutoFit/>
          </a:bodyPr>
          <a:lstStyle/>
          <a:p>
            <a:pPr algn="r">
              <a:lnSpc>
                <a:spcPct val="120000"/>
              </a:lnSpc>
              <a:defRPr/>
            </a:pPr>
            <a:r>
              <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0</a:t>
            </a:r>
            <a:r>
              <a:rPr lang="en-US" altLang="zh-CN"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4</a:t>
            </a:r>
            <a:endPar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endParaRPr>
          </a:p>
        </p:txBody>
      </p:sp>
      <p:sp>
        <p:nvSpPr>
          <p:cNvPr id="16" name="TextBox 36"/>
          <p:cNvSpPr txBox="1"/>
          <p:nvPr/>
        </p:nvSpPr>
        <p:spPr>
          <a:xfrm>
            <a:off x="3569259" y="5521819"/>
            <a:ext cx="703262" cy="587853"/>
          </a:xfrm>
          <a:prstGeom prst="rect">
            <a:avLst/>
          </a:prstGeom>
          <a:noFill/>
        </p:spPr>
        <p:txBody>
          <a:bodyPr>
            <a:spAutoFit/>
          </a:bodyPr>
          <a:lstStyle/>
          <a:p>
            <a:pPr algn="r">
              <a:lnSpc>
                <a:spcPct val="120000"/>
              </a:lnSpc>
              <a:defRPr/>
            </a:pPr>
            <a:r>
              <a:rPr lang="en-US" sz="2800" kern="0" dirty="0">
                <a:solidFill>
                  <a:prstClr val="black">
                    <a:lumMod val="50000"/>
                    <a:lumOff val="50000"/>
                  </a:prstClr>
                </a:solidFill>
                <a:latin typeface="华文隶书" panose="02010800040101010101" pitchFamily="2" charset="-122"/>
                <a:ea typeface="华文隶书" panose="02010800040101010101" pitchFamily="2" charset="-122"/>
                <a:cs typeface="Verdana" panose="020B0604030504040204" pitchFamily="34" charset="0"/>
              </a:rPr>
              <a:t>05</a:t>
            </a:r>
          </a:p>
        </p:txBody>
      </p:sp>
      <p:grpSp>
        <p:nvGrpSpPr>
          <p:cNvPr id="5" name="组合 4"/>
          <p:cNvGrpSpPr/>
          <p:nvPr/>
        </p:nvGrpSpPr>
        <p:grpSpPr>
          <a:xfrm>
            <a:off x="4546203" y="1938140"/>
            <a:ext cx="3473173" cy="4171532"/>
            <a:chOff x="4418309" y="1950911"/>
            <a:chExt cx="3473173" cy="4171532"/>
          </a:xfrm>
        </p:grpSpPr>
        <p:sp>
          <p:nvSpPr>
            <p:cNvPr id="10" name="矩形 9"/>
            <p:cNvSpPr/>
            <p:nvPr/>
          </p:nvSpPr>
          <p:spPr>
            <a:xfrm>
              <a:off x="4437021" y="2830299"/>
              <a:ext cx="3420000" cy="540000"/>
            </a:xfrm>
            <a:prstGeom prst="rect">
              <a:avLst/>
            </a:prstGeom>
            <a:solidFill>
              <a:schemeClr val="accent1"/>
            </a:solidFill>
            <a:ln w="25400" cap="flat" cmpd="sng" algn="ctr">
              <a:noFill/>
              <a:prstDash val="solid"/>
            </a:ln>
            <a:effectLst/>
          </p:spPr>
          <p:txBody>
            <a:bodyPr lIns="90000" tIns="46800" rIns="90000" bIns="46800" anchor="ctr"/>
            <a:lstStyle/>
            <a:p>
              <a:pPr algn="ctr">
                <a:defRPr/>
              </a:pPr>
              <a:r>
                <a:rPr lang="zh-CN" altLang="en-US" sz="2800" kern="0" dirty="0">
                  <a:solidFill>
                    <a:srgbClr val="FFFFFF"/>
                  </a:solidFill>
                  <a:latin typeface="宋体" panose="02010600030101010101" pitchFamily="2" charset="-122"/>
                </a:rPr>
                <a:t>选题背景及依据</a:t>
              </a:r>
              <a:endParaRPr lang="en-US" sz="2800" kern="0" dirty="0">
                <a:solidFill>
                  <a:srgbClr val="FFFFFF"/>
                </a:solidFill>
              </a:endParaRPr>
            </a:p>
          </p:txBody>
        </p:sp>
        <p:sp>
          <p:nvSpPr>
            <p:cNvPr id="13" name="矩形 12"/>
            <p:cNvSpPr/>
            <p:nvPr/>
          </p:nvSpPr>
          <p:spPr>
            <a:xfrm>
              <a:off x="4437021" y="1950911"/>
              <a:ext cx="3420000" cy="540000"/>
            </a:xfrm>
            <a:prstGeom prst="rect">
              <a:avLst/>
            </a:prstGeom>
            <a:solidFill>
              <a:schemeClr val="accent1"/>
            </a:solidFill>
            <a:ln w="25400" cap="flat" cmpd="sng" algn="ctr">
              <a:noFill/>
              <a:prstDash val="solid"/>
            </a:ln>
            <a:effectLst/>
          </p:spPr>
          <p:txBody>
            <a:bodyPr lIns="90000" tIns="46800" rIns="90000" bIns="46800" anchor="ctr"/>
            <a:lstStyle/>
            <a:p>
              <a:pPr algn="ctr">
                <a:defRPr/>
              </a:pPr>
              <a:r>
                <a:rPr lang="zh-CN" altLang="en-US" sz="2800" kern="0" dirty="0">
                  <a:solidFill>
                    <a:srgbClr val="FFFFFF"/>
                  </a:solidFill>
                </a:rPr>
                <a:t>前期学习及研究</a:t>
              </a:r>
              <a:endParaRPr lang="en-US" sz="2800" kern="0" dirty="0">
                <a:solidFill>
                  <a:srgbClr val="FFFFFF"/>
                </a:solidFill>
              </a:endParaRPr>
            </a:p>
          </p:txBody>
        </p:sp>
        <p:sp>
          <p:nvSpPr>
            <p:cNvPr id="14" name="矩形 13"/>
            <p:cNvSpPr/>
            <p:nvPr/>
          </p:nvSpPr>
          <p:spPr>
            <a:xfrm>
              <a:off x="4471482" y="4612717"/>
              <a:ext cx="3420000" cy="540000"/>
            </a:xfrm>
            <a:prstGeom prst="rect">
              <a:avLst/>
            </a:prstGeom>
            <a:solidFill>
              <a:schemeClr val="accent1"/>
            </a:solidFill>
            <a:ln w="25400" cap="flat" cmpd="sng" algn="ctr">
              <a:noFill/>
              <a:prstDash val="solid"/>
            </a:ln>
            <a:effectLst/>
          </p:spPr>
          <p:txBody>
            <a:bodyPr lIns="90000" tIns="46800" rIns="90000" bIns="46800" anchor="ctr"/>
            <a:lstStyle/>
            <a:p>
              <a:pPr>
                <a:defRPr/>
              </a:pPr>
              <a:r>
                <a:rPr lang="zh-CN" altLang="en-US" sz="2800" kern="0" dirty="0">
                  <a:solidFill>
                    <a:srgbClr val="FFFFFF"/>
                  </a:solidFill>
                </a:rPr>
                <a:t>    拟定研究方案</a:t>
              </a:r>
              <a:endParaRPr lang="en-US" altLang="zh-CN" sz="2800" kern="0" dirty="0">
                <a:solidFill>
                  <a:srgbClr val="FFFFFF"/>
                </a:solidFill>
              </a:endParaRPr>
            </a:p>
          </p:txBody>
        </p:sp>
        <p:sp>
          <p:nvSpPr>
            <p:cNvPr id="15" name="矩形 14"/>
            <p:cNvSpPr/>
            <p:nvPr/>
          </p:nvSpPr>
          <p:spPr>
            <a:xfrm>
              <a:off x="4418309" y="5582443"/>
              <a:ext cx="3420000" cy="540000"/>
            </a:xfrm>
            <a:prstGeom prst="rect">
              <a:avLst/>
            </a:prstGeom>
            <a:solidFill>
              <a:schemeClr val="accent1"/>
            </a:solidFill>
            <a:ln w="25400" cap="flat" cmpd="sng" algn="ctr">
              <a:noFill/>
              <a:prstDash val="solid"/>
            </a:ln>
            <a:effectLst/>
          </p:spPr>
          <p:txBody>
            <a:bodyPr lIns="90000" tIns="46800" rIns="90000" bIns="46800" anchor="ctr"/>
            <a:lstStyle/>
            <a:p>
              <a:pPr>
                <a:defRPr/>
              </a:pPr>
              <a:r>
                <a:rPr lang="zh-CN" altLang="en-US" sz="2800" kern="0" dirty="0">
                  <a:solidFill>
                    <a:srgbClr val="FFFFFF"/>
                  </a:solidFill>
                  <a:latin typeface="宋体" panose="02010600030101010101" pitchFamily="2" charset="-122"/>
                </a:rPr>
                <a:t>  预期研究成果</a:t>
              </a:r>
              <a:endParaRPr lang="en-US" sz="2800" kern="0" dirty="0">
                <a:solidFill>
                  <a:srgbClr val="FFFFFF"/>
                </a:solidFill>
              </a:endParaRPr>
            </a:p>
          </p:txBody>
        </p:sp>
        <p:sp>
          <p:nvSpPr>
            <p:cNvPr id="18" name="矩形 17"/>
            <p:cNvSpPr/>
            <p:nvPr/>
          </p:nvSpPr>
          <p:spPr>
            <a:xfrm>
              <a:off x="4471482" y="3662480"/>
              <a:ext cx="3420000" cy="540000"/>
            </a:xfrm>
            <a:prstGeom prst="rect">
              <a:avLst/>
            </a:prstGeom>
            <a:solidFill>
              <a:schemeClr val="accent1"/>
            </a:solidFill>
            <a:ln w="25400" cap="flat" cmpd="sng" algn="ctr">
              <a:noFill/>
              <a:prstDash val="solid"/>
            </a:ln>
            <a:effectLst/>
          </p:spPr>
          <p:txBody>
            <a:bodyPr lIns="90000" tIns="46800" rIns="90000" bIns="46800" anchor="ctr"/>
            <a:lstStyle/>
            <a:p>
              <a:pPr algn="ctr">
                <a:defRPr/>
              </a:pPr>
              <a:r>
                <a:rPr lang="zh-CN" altLang="en-US" sz="2800" kern="0" dirty="0">
                  <a:solidFill>
                    <a:srgbClr val="FFFFFF"/>
                  </a:solidFill>
                  <a:latin typeface="宋体" panose="02010600030101010101" pitchFamily="2" charset="-122"/>
                </a:rPr>
                <a:t>研究内容及目标</a:t>
              </a:r>
              <a:endParaRPr lang="en-US" sz="2800" kern="0" dirty="0">
                <a:solidFill>
                  <a:srgbClr val="FFFFFF"/>
                </a:solidFill>
              </a:endParaRPr>
            </a:p>
          </p:txBody>
        </p:sp>
      </p:grpSp>
    </p:spTree>
    <p:extLst>
      <p:ext uri="{BB962C8B-B14F-4D97-AF65-F5344CB8AC3E}">
        <p14:creationId xmlns:p14="http://schemas.microsoft.com/office/powerpoint/2010/main" val="1026527769"/>
      </p:ext>
    </p:extLst>
  </p:cSld>
  <p:clrMapOvr>
    <a:masterClrMapping/>
  </p:clrMapOvr>
  <mc:AlternateContent xmlns:mc="http://schemas.openxmlformats.org/markup-compatibility/2006" xmlns:p14="http://schemas.microsoft.com/office/powerpoint/2010/main">
    <mc:Choice Requires="p14">
      <p:transition spd="slow" p14:dur="2000" advTm="26275"/>
    </mc:Choice>
    <mc:Fallback xmlns="">
      <p:transition spd="slow" advTm="2627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0" name="组合 159"/>
          <p:cNvGrpSpPr/>
          <p:nvPr/>
        </p:nvGrpSpPr>
        <p:grpSpPr>
          <a:xfrm>
            <a:off x="4402694" y="2754681"/>
            <a:ext cx="6614173" cy="1611097"/>
            <a:chOff x="3142828" y="1730317"/>
            <a:chExt cx="6006752" cy="1611097"/>
          </a:xfrm>
        </p:grpSpPr>
        <p:sp>
          <p:nvSpPr>
            <p:cNvPr id="2" name="TextBox 1"/>
            <p:cNvSpPr txBox="1"/>
            <p:nvPr/>
          </p:nvSpPr>
          <p:spPr>
            <a:xfrm>
              <a:off x="3419872" y="1730317"/>
              <a:ext cx="4581360" cy="769441"/>
            </a:xfrm>
            <a:prstGeom prst="rect">
              <a:avLst/>
            </a:prstGeom>
            <a:noFill/>
          </p:spPr>
          <p:txBody>
            <a:bodyPr wrap="square" rtlCol="0">
              <a:spAutoFit/>
            </a:bodyPr>
            <a:lstStyle/>
            <a:p>
              <a:pPr algn="ctr"/>
              <a:r>
                <a:rPr lang="zh-CN" altLang="en-US" sz="4400" b="1" dirty="0">
                  <a:solidFill>
                    <a:srgbClr val="0070C0"/>
                  </a:solidFill>
                </a:rPr>
                <a:t>          </a:t>
              </a:r>
              <a:r>
                <a:rPr lang="zh-CN" altLang="en-US" sz="4400" b="1" dirty="0">
                  <a:solidFill>
                    <a:srgbClr val="0070C0"/>
                  </a:solidFill>
                  <a:latin typeface="华文楷体" panose="02010600040101010101" pitchFamily="2" charset="-122"/>
                  <a:ea typeface="华文楷体" panose="02010600040101010101" pitchFamily="2" charset="-122"/>
                </a:rPr>
                <a:t>谢谢</a:t>
              </a:r>
              <a:endParaRPr lang="en-US" sz="4400" b="1" dirty="0">
                <a:solidFill>
                  <a:srgbClr val="0070C0"/>
                </a:solidFill>
                <a:latin typeface="华文楷体" panose="02010600040101010101" pitchFamily="2" charset="-122"/>
                <a:ea typeface="华文楷体" panose="02010600040101010101" pitchFamily="2" charset="-122"/>
              </a:endParaRPr>
            </a:p>
          </p:txBody>
        </p:sp>
        <p:cxnSp>
          <p:nvCxnSpPr>
            <p:cNvPr id="3" name="直接连接符 2"/>
            <p:cNvCxnSpPr/>
            <p:nvPr/>
          </p:nvCxnSpPr>
          <p:spPr>
            <a:xfrm flipV="1">
              <a:off x="3910552" y="2527265"/>
              <a:ext cx="4864453" cy="39804"/>
            </a:xfrm>
            <a:prstGeom prst="line">
              <a:avLst/>
            </a:prstGeom>
            <a:ln w="57150" cmpd="thickThin">
              <a:solidFill>
                <a:srgbClr val="0070C0"/>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3142828" y="2695083"/>
              <a:ext cx="6006752" cy="646331"/>
            </a:xfrm>
            <a:prstGeom prst="rect">
              <a:avLst/>
            </a:prstGeom>
          </p:spPr>
          <p:txBody>
            <a:bodyPr wrap="square">
              <a:spAutoFit/>
            </a:bodyPr>
            <a:lstStyle/>
            <a:p>
              <a:pPr algn="ctr"/>
              <a:r>
                <a:rPr lang="zh-CN" altLang="en-US" dirty="0">
                  <a:solidFill>
                    <a:srgbClr val="0070C0"/>
                  </a:solidFill>
                  <a:latin typeface="微软雅黑" panose="020B0503020204020204" pitchFamily="34" charset="-122"/>
                  <a:ea typeface="微软雅黑" panose="020B0503020204020204" pitchFamily="34" charset="-122"/>
                  <a:cs typeface="Arial" pitchFamily="34" charset="0"/>
                </a:rPr>
                <a:t>        </a:t>
              </a:r>
              <a:r>
                <a:rPr lang="zh-CN" altLang="en-US" sz="3600" dirty="0">
                  <a:solidFill>
                    <a:srgbClr val="0070C0"/>
                  </a:solidFill>
                  <a:latin typeface="华文楷体" panose="02010600040101010101" pitchFamily="2" charset="-122"/>
                  <a:ea typeface="华文楷体" panose="02010600040101010101" pitchFamily="2" charset="-122"/>
                  <a:cs typeface="Arial" pitchFamily="34" charset="0"/>
                </a:rPr>
                <a:t>请各位老师批评指正</a:t>
              </a:r>
              <a:endParaRPr lang="en-US" altLang="zh-CN" sz="3600" dirty="0">
                <a:solidFill>
                  <a:srgbClr val="0070C0"/>
                </a:solidFill>
                <a:latin typeface="华文楷体" panose="02010600040101010101" pitchFamily="2" charset="-122"/>
                <a:ea typeface="华文楷体" panose="02010600040101010101" pitchFamily="2" charset="-122"/>
                <a:cs typeface="Arial" pitchFamily="34" charset="0"/>
              </a:endParaRPr>
            </a:p>
          </p:txBody>
        </p:sp>
      </p:grpSp>
      <p:grpSp>
        <p:nvGrpSpPr>
          <p:cNvPr id="159" name="组合 158"/>
          <p:cNvGrpSpPr/>
          <p:nvPr/>
        </p:nvGrpSpPr>
        <p:grpSpPr>
          <a:xfrm>
            <a:off x="1136859" y="1897661"/>
            <a:ext cx="3359479" cy="3524453"/>
            <a:chOff x="122896" y="1203598"/>
            <a:chExt cx="3359479" cy="3524453"/>
          </a:xfrm>
        </p:grpSpPr>
        <p:grpSp>
          <p:nvGrpSpPr>
            <p:cNvPr id="5" name="组合 4"/>
            <p:cNvGrpSpPr>
              <a:grpSpLocks noChangeAspect="1"/>
            </p:cNvGrpSpPr>
            <p:nvPr/>
          </p:nvGrpSpPr>
          <p:grpSpPr>
            <a:xfrm>
              <a:off x="122896" y="1203598"/>
              <a:ext cx="3359479" cy="2160000"/>
              <a:chOff x="3184525" y="4208463"/>
              <a:chExt cx="1138238" cy="731838"/>
            </a:xfrm>
          </p:grpSpPr>
          <p:sp>
            <p:nvSpPr>
              <p:cNvPr id="6" name="Freeform 306"/>
              <p:cNvSpPr>
                <a:spLocks/>
              </p:cNvSpPr>
              <p:nvPr/>
            </p:nvSpPr>
            <p:spPr bwMode="auto">
              <a:xfrm>
                <a:off x="3309938" y="4424363"/>
                <a:ext cx="865188" cy="515938"/>
              </a:xfrm>
              <a:custGeom>
                <a:avLst/>
                <a:gdLst>
                  <a:gd name="T0" fmla="*/ 77 w 545"/>
                  <a:gd name="T1" fmla="*/ 0 h 325"/>
                  <a:gd name="T2" fmla="*/ 257 w 545"/>
                  <a:gd name="T3" fmla="*/ 58 h 325"/>
                  <a:gd name="T4" fmla="*/ 493 w 545"/>
                  <a:gd name="T5" fmla="*/ 8 h 325"/>
                  <a:gd name="T6" fmla="*/ 545 w 545"/>
                  <a:gd name="T7" fmla="*/ 211 h 325"/>
                  <a:gd name="T8" fmla="*/ 268 w 545"/>
                  <a:gd name="T9" fmla="*/ 325 h 325"/>
                  <a:gd name="T10" fmla="*/ 0 w 545"/>
                  <a:gd name="T11" fmla="*/ 185 h 325"/>
                  <a:gd name="T12" fmla="*/ 77 w 545"/>
                  <a:gd name="T13" fmla="*/ 0 h 325"/>
                </a:gdLst>
                <a:ahLst/>
                <a:cxnLst>
                  <a:cxn ang="0">
                    <a:pos x="T0" y="T1"/>
                  </a:cxn>
                  <a:cxn ang="0">
                    <a:pos x="T2" y="T3"/>
                  </a:cxn>
                  <a:cxn ang="0">
                    <a:pos x="T4" y="T5"/>
                  </a:cxn>
                  <a:cxn ang="0">
                    <a:pos x="T6" y="T7"/>
                  </a:cxn>
                  <a:cxn ang="0">
                    <a:pos x="T8" y="T9"/>
                  </a:cxn>
                  <a:cxn ang="0">
                    <a:pos x="T10" y="T11"/>
                  </a:cxn>
                  <a:cxn ang="0">
                    <a:pos x="T12" y="T13"/>
                  </a:cxn>
                </a:cxnLst>
                <a:rect l="0" t="0" r="r" b="b"/>
                <a:pathLst>
                  <a:path w="545" h="325">
                    <a:moveTo>
                      <a:pt x="77" y="0"/>
                    </a:moveTo>
                    <a:lnTo>
                      <a:pt x="257" y="58"/>
                    </a:lnTo>
                    <a:lnTo>
                      <a:pt x="493" y="8"/>
                    </a:lnTo>
                    <a:lnTo>
                      <a:pt x="545" y="211"/>
                    </a:lnTo>
                    <a:lnTo>
                      <a:pt x="268" y="325"/>
                    </a:lnTo>
                    <a:lnTo>
                      <a:pt x="0" y="185"/>
                    </a:lnTo>
                    <a:lnTo>
                      <a:pt x="77" y="0"/>
                    </a:lnTo>
                    <a:close/>
                  </a:path>
                </a:pathLst>
              </a:custGeom>
              <a:solidFill>
                <a:srgbClr val="1A1A1A"/>
              </a:solidFill>
              <a:ln w="0">
                <a:solidFill>
                  <a:srgbClr val="1A1A1A"/>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 name="Freeform 307"/>
              <p:cNvSpPr>
                <a:spLocks/>
              </p:cNvSpPr>
              <p:nvPr/>
            </p:nvSpPr>
            <p:spPr bwMode="auto">
              <a:xfrm>
                <a:off x="4084638" y="4649788"/>
                <a:ext cx="93663" cy="238125"/>
              </a:xfrm>
              <a:custGeom>
                <a:avLst/>
                <a:gdLst>
                  <a:gd name="T0" fmla="*/ 30 w 59"/>
                  <a:gd name="T1" fmla="*/ 0 h 150"/>
                  <a:gd name="T2" fmla="*/ 40 w 59"/>
                  <a:gd name="T3" fmla="*/ 2 h 150"/>
                  <a:gd name="T4" fmla="*/ 49 w 59"/>
                  <a:gd name="T5" fmla="*/ 8 h 150"/>
                  <a:gd name="T6" fmla="*/ 56 w 59"/>
                  <a:gd name="T7" fmla="*/ 18 h 150"/>
                  <a:gd name="T8" fmla="*/ 59 w 59"/>
                  <a:gd name="T9" fmla="*/ 28 h 150"/>
                  <a:gd name="T10" fmla="*/ 59 w 59"/>
                  <a:gd name="T11" fmla="*/ 40 h 150"/>
                  <a:gd name="T12" fmla="*/ 59 w 59"/>
                  <a:gd name="T13" fmla="*/ 56 h 150"/>
                  <a:gd name="T14" fmla="*/ 57 w 59"/>
                  <a:gd name="T15" fmla="*/ 74 h 150"/>
                  <a:gd name="T16" fmla="*/ 53 w 59"/>
                  <a:gd name="T17" fmla="*/ 93 h 150"/>
                  <a:gd name="T18" fmla="*/ 51 w 59"/>
                  <a:gd name="T19" fmla="*/ 110 h 150"/>
                  <a:gd name="T20" fmla="*/ 45 w 59"/>
                  <a:gd name="T21" fmla="*/ 121 h 150"/>
                  <a:gd name="T22" fmla="*/ 39 w 59"/>
                  <a:gd name="T23" fmla="*/ 132 h 150"/>
                  <a:gd name="T24" fmla="*/ 31 w 59"/>
                  <a:gd name="T25" fmla="*/ 140 h 150"/>
                  <a:gd name="T26" fmla="*/ 24 w 59"/>
                  <a:gd name="T27" fmla="*/ 145 h 150"/>
                  <a:gd name="T28" fmla="*/ 18 w 59"/>
                  <a:gd name="T29" fmla="*/ 149 h 150"/>
                  <a:gd name="T30" fmla="*/ 17 w 59"/>
                  <a:gd name="T31" fmla="*/ 150 h 150"/>
                  <a:gd name="T32" fmla="*/ 18 w 59"/>
                  <a:gd name="T33" fmla="*/ 149 h 150"/>
                  <a:gd name="T34" fmla="*/ 19 w 59"/>
                  <a:gd name="T35" fmla="*/ 144 h 150"/>
                  <a:gd name="T36" fmla="*/ 21 w 59"/>
                  <a:gd name="T37" fmla="*/ 136 h 150"/>
                  <a:gd name="T38" fmla="*/ 19 w 59"/>
                  <a:gd name="T39" fmla="*/ 125 h 150"/>
                  <a:gd name="T40" fmla="*/ 13 w 59"/>
                  <a:gd name="T41" fmla="*/ 112 h 150"/>
                  <a:gd name="T42" fmla="*/ 6 w 59"/>
                  <a:gd name="T43" fmla="*/ 100 h 150"/>
                  <a:gd name="T44" fmla="*/ 2 w 59"/>
                  <a:gd name="T45" fmla="*/ 86 h 150"/>
                  <a:gd name="T46" fmla="*/ 1 w 59"/>
                  <a:gd name="T47" fmla="*/ 69 h 150"/>
                  <a:gd name="T48" fmla="*/ 0 w 59"/>
                  <a:gd name="T49" fmla="*/ 55 h 150"/>
                  <a:gd name="T50" fmla="*/ 0 w 59"/>
                  <a:gd name="T51" fmla="*/ 40 h 150"/>
                  <a:gd name="T52" fmla="*/ 0 w 59"/>
                  <a:gd name="T53" fmla="*/ 31 h 150"/>
                  <a:gd name="T54" fmla="*/ 0 w 59"/>
                  <a:gd name="T55" fmla="*/ 28 h 150"/>
                  <a:gd name="T56" fmla="*/ 2 w 59"/>
                  <a:gd name="T57" fmla="*/ 17 h 150"/>
                  <a:gd name="T58" fmla="*/ 9 w 59"/>
                  <a:gd name="T59" fmla="*/ 8 h 150"/>
                  <a:gd name="T60" fmla="*/ 18 w 59"/>
                  <a:gd name="T61" fmla="*/ 1 h 150"/>
                  <a:gd name="T62" fmla="*/ 30 w 59"/>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150">
                    <a:moveTo>
                      <a:pt x="30" y="0"/>
                    </a:moveTo>
                    <a:lnTo>
                      <a:pt x="40" y="2"/>
                    </a:lnTo>
                    <a:lnTo>
                      <a:pt x="49" y="8"/>
                    </a:lnTo>
                    <a:lnTo>
                      <a:pt x="56" y="18"/>
                    </a:lnTo>
                    <a:lnTo>
                      <a:pt x="59" y="28"/>
                    </a:lnTo>
                    <a:lnTo>
                      <a:pt x="59" y="40"/>
                    </a:lnTo>
                    <a:lnTo>
                      <a:pt x="59" y="56"/>
                    </a:lnTo>
                    <a:lnTo>
                      <a:pt x="57" y="74"/>
                    </a:lnTo>
                    <a:lnTo>
                      <a:pt x="53" y="93"/>
                    </a:lnTo>
                    <a:lnTo>
                      <a:pt x="51" y="110"/>
                    </a:lnTo>
                    <a:lnTo>
                      <a:pt x="45" y="121"/>
                    </a:lnTo>
                    <a:lnTo>
                      <a:pt x="39" y="132"/>
                    </a:lnTo>
                    <a:lnTo>
                      <a:pt x="31" y="140"/>
                    </a:lnTo>
                    <a:lnTo>
                      <a:pt x="24" y="145"/>
                    </a:lnTo>
                    <a:lnTo>
                      <a:pt x="18" y="149"/>
                    </a:lnTo>
                    <a:lnTo>
                      <a:pt x="17" y="150"/>
                    </a:lnTo>
                    <a:lnTo>
                      <a:pt x="18" y="149"/>
                    </a:lnTo>
                    <a:lnTo>
                      <a:pt x="19" y="144"/>
                    </a:lnTo>
                    <a:lnTo>
                      <a:pt x="21" y="136"/>
                    </a:lnTo>
                    <a:lnTo>
                      <a:pt x="19" y="125"/>
                    </a:lnTo>
                    <a:lnTo>
                      <a:pt x="13" y="112"/>
                    </a:lnTo>
                    <a:lnTo>
                      <a:pt x="6" y="100"/>
                    </a:lnTo>
                    <a:lnTo>
                      <a:pt x="2" y="86"/>
                    </a:lnTo>
                    <a:lnTo>
                      <a:pt x="1" y="69"/>
                    </a:lnTo>
                    <a:lnTo>
                      <a:pt x="0" y="55"/>
                    </a:lnTo>
                    <a:lnTo>
                      <a:pt x="0" y="40"/>
                    </a:lnTo>
                    <a:lnTo>
                      <a:pt x="0" y="31"/>
                    </a:lnTo>
                    <a:lnTo>
                      <a:pt x="0" y="28"/>
                    </a:lnTo>
                    <a:lnTo>
                      <a:pt x="2" y="17"/>
                    </a:lnTo>
                    <a:lnTo>
                      <a:pt x="9" y="8"/>
                    </a:lnTo>
                    <a:lnTo>
                      <a:pt x="18" y="1"/>
                    </a:lnTo>
                    <a:lnTo>
                      <a:pt x="30" y="0"/>
                    </a:lnTo>
                    <a:close/>
                  </a:path>
                </a:pathLst>
              </a:custGeom>
              <a:solidFill>
                <a:srgbClr val="C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Freeform 308"/>
              <p:cNvSpPr>
                <a:spLocks/>
              </p:cNvSpPr>
              <p:nvPr/>
            </p:nvSpPr>
            <p:spPr bwMode="auto">
              <a:xfrm>
                <a:off x="3184525" y="4295776"/>
                <a:ext cx="531813" cy="247650"/>
              </a:xfrm>
              <a:custGeom>
                <a:avLst/>
                <a:gdLst>
                  <a:gd name="T0" fmla="*/ 0 w 335"/>
                  <a:gd name="T1" fmla="*/ 0 h 156"/>
                  <a:gd name="T2" fmla="*/ 335 w 335"/>
                  <a:gd name="T3" fmla="*/ 135 h 156"/>
                  <a:gd name="T4" fmla="*/ 335 w 335"/>
                  <a:gd name="T5" fmla="*/ 156 h 156"/>
                  <a:gd name="T6" fmla="*/ 0 w 335"/>
                  <a:gd name="T7" fmla="*/ 24 h 156"/>
                  <a:gd name="T8" fmla="*/ 0 w 335"/>
                  <a:gd name="T9" fmla="*/ 0 h 156"/>
                </a:gdLst>
                <a:ahLst/>
                <a:cxnLst>
                  <a:cxn ang="0">
                    <a:pos x="T0" y="T1"/>
                  </a:cxn>
                  <a:cxn ang="0">
                    <a:pos x="T2" y="T3"/>
                  </a:cxn>
                  <a:cxn ang="0">
                    <a:pos x="T4" y="T5"/>
                  </a:cxn>
                  <a:cxn ang="0">
                    <a:pos x="T6" y="T7"/>
                  </a:cxn>
                  <a:cxn ang="0">
                    <a:pos x="T8" y="T9"/>
                  </a:cxn>
                </a:cxnLst>
                <a:rect l="0" t="0" r="r" b="b"/>
                <a:pathLst>
                  <a:path w="335" h="156">
                    <a:moveTo>
                      <a:pt x="0" y="0"/>
                    </a:moveTo>
                    <a:lnTo>
                      <a:pt x="335" y="135"/>
                    </a:lnTo>
                    <a:lnTo>
                      <a:pt x="335" y="156"/>
                    </a:lnTo>
                    <a:lnTo>
                      <a:pt x="0" y="24"/>
                    </a:lnTo>
                    <a:lnTo>
                      <a:pt x="0" y="0"/>
                    </a:lnTo>
                    <a:close/>
                  </a:path>
                </a:pathLst>
              </a:custGeom>
              <a:solidFill>
                <a:srgbClr val="00B0F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309"/>
              <p:cNvSpPr>
                <a:spLocks/>
              </p:cNvSpPr>
              <p:nvPr/>
            </p:nvSpPr>
            <p:spPr bwMode="auto">
              <a:xfrm>
                <a:off x="4100513" y="4624388"/>
                <a:ext cx="65088" cy="46038"/>
              </a:xfrm>
              <a:custGeom>
                <a:avLst/>
                <a:gdLst>
                  <a:gd name="T0" fmla="*/ 21 w 41"/>
                  <a:gd name="T1" fmla="*/ 0 h 29"/>
                  <a:gd name="T2" fmla="*/ 26 w 41"/>
                  <a:gd name="T3" fmla="*/ 1 h 29"/>
                  <a:gd name="T4" fmla="*/ 32 w 41"/>
                  <a:gd name="T5" fmla="*/ 3 h 29"/>
                  <a:gd name="T6" fmla="*/ 37 w 41"/>
                  <a:gd name="T7" fmla="*/ 7 h 29"/>
                  <a:gd name="T8" fmla="*/ 39 w 41"/>
                  <a:gd name="T9" fmla="*/ 10 h 29"/>
                  <a:gd name="T10" fmla="*/ 41 w 41"/>
                  <a:gd name="T11" fmla="*/ 14 h 29"/>
                  <a:gd name="T12" fmla="*/ 39 w 41"/>
                  <a:gd name="T13" fmla="*/ 20 h 29"/>
                  <a:gd name="T14" fmla="*/ 37 w 41"/>
                  <a:gd name="T15" fmla="*/ 24 h 29"/>
                  <a:gd name="T16" fmla="*/ 32 w 41"/>
                  <a:gd name="T17" fmla="*/ 26 h 29"/>
                  <a:gd name="T18" fmla="*/ 26 w 41"/>
                  <a:gd name="T19" fmla="*/ 29 h 29"/>
                  <a:gd name="T20" fmla="*/ 20 w 41"/>
                  <a:gd name="T21" fmla="*/ 29 h 29"/>
                  <a:gd name="T22" fmla="*/ 13 w 41"/>
                  <a:gd name="T23" fmla="*/ 27 h 29"/>
                  <a:gd name="T24" fmla="*/ 8 w 41"/>
                  <a:gd name="T25" fmla="*/ 26 h 29"/>
                  <a:gd name="T26" fmla="*/ 4 w 41"/>
                  <a:gd name="T27" fmla="*/ 22 h 29"/>
                  <a:gd name="T28" fmla="*/ 1 w 41"/>
                  <a:gd name="T29" fmla="*/ 18 h 29"/>
                  <a:gd name="T30" fmla="*/ 0 w 41"/>
                  <a:gd name="T31" fmla="*/ 14 h 29"/>
                  <a:gd name="T32" fmla="*/ 1 w 41"/>
                  <a:gd name="T33" fmla="*/ 9 h 29"/>
                  <a:gd name="T34" fmla="*/ 4 w 41"/>
                  <a:gd name="T35" fmla="*/ 5 h 29"/>
                  <a:gd name="T36" fmla="*/ 9 w 41"/>
                  <a:gd name="T37" fmla="*/ 3 h 29"/>
                  <a:gd name="T38" fmla="*/ 14 w 41"/>
                  <a:gd name="T39" fmla="*/ 1 h 29"/>
                  <a:gd name="T40" fmla="*/ 21 w 41"/>
                  <a:gd name="T4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29">
                    <a:moveTo>
                      <a:pt x="21" y="0"/>
                    </a:moveTo>
                    <a:lnTo>
                      <a:pt x="26" y="1"/>
                    </a:lnTo>
                    <a:lnTo>
                      <a:pt x="32" y="3"/>
                    </a:lnTo>
                    <a:lnTo>
                      <a:pt x="37" y="7"/>
                    </a:lnTo>
                    <a:lnTo>
                      <a:pt x="39" y="10"/>
                    </a:lnTo>
                    <a:lnTo>
                      <a:pt x="41" y="14"/>
                    </a:lnTo>
                    <a:lnTo>
                      <a:pt x="39" y="20"/>
                    </a:lnTo>
                    <a:lnTo>
                      <a:pt x="37" y="24"/>
                    </a:lnTo>
                    <a:lnTo>
                      <a:pt x="32" y="26"/>
                    </a:lnTo>
                    <a:lnTo>
                      <a:pt x="26" y="29"/>
                    </a:lnTo>
                    <a:lnTo>
                      <a:pt x="20" y="29"/>
                    </a:lnTo>
                    <a:lnTo>
                      <a:pt x="13" y="27"/>
                    </a:lnTo>
                    <a:lnTo>
                      <a:pt x="8" y="26"/>
                    </a:lnTo>
                    <a:lnTo>
                      <a:pt x="4" y="22"/>
                    </a:lnTo>
                    <a:lnTo>
                      <a:pt x="1" y="18"/>
                    </a:lnTo>
                    <a:lnTo>
                      <a:pt x="0" y="14"/>
                    </a:lnTo>
                    <a:lnTo>
                      <a:pt x="1" y="9"/>
                    </a:lnTo>
                    <a:lnTo>
                      <a:pt x="4" y="5"/>
                    </a:lnTo>
                    <a:lnTo>
                      <a:pt x="9" y="3"/>
                    </a:lnTo>
                    <a:lnTo>
                      <a:pt x="14" y="1"/>
                    </a:lnTo>
                    <a:lnTo>
                      <a:pt x="21"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310"/>
              <p:cNvSpPr>
                <a:spLocks/>
              </p:cNvSpPr>
              <p:nvPr/>
            </p:nvSpPr>
            <p:spPr bwMode="auto">
              <a:xfrm>
                <a:off x="3716338" y="4386263"/>
                <a:ext cx="606425" cy="157163"/>
              </a:xfrm>
              <a:custGeom>
                <a:avLst/>
                <a:gdLst>
                  <a:gd name="T0" fmla="*/ 382 w 382"/>
                  <a:gd name="T1" fmla="*/ 0 h 99"/>
                  <a:gd name="T2" fmla="*/ 382 w 382"/>
                  <a:gd name="T3" fmla="*/ 19 h 99"/>
                  <a:gd name="T4" fmla="*/ 0 w 382"/>
                  <a:gd name="T5" fmla="*/ 99 h 99"/>
                  <a:gd name="T6" fmla="*/ 0 w 382"/>
                  <a:gd name="T7" fmla="*/ 78 h 99"/>
                  <a:gd name="T8" fmla="*/ 382 w 382"/>
                  <a:gd name="T9" fmla="*/ 0 h 99"/>
                </a:gdLst>
                <a:ahLst/>
                <a:cxnLst>
                  <a:cxn ang="0">
                    <a:pos x="T0" y="T1"/>
                  </a:cxn>
                  <a:cxn ang="0">
                    <a:pos x="T2" y="T3"/>
                  </a:cxn>
                  <a:cxn ang="0">
                    <a:pos x="T4" y="T5"/>
                  </a:cxn>
                  <a:cxn ang="0">
                    <a:pos x="T6" y="T7"/>
                  </a:cxn>
                  <a:cxn ang="0">
                    <a:pos x="T8" y="T9"/>
                  </a:cxn>
                </a:cxnLst>
                <a:rect l="0" t="0" r="r" b="b"/>
                <a:pathLst>
                  <a:path w="382" h="99">
                    <a:moveTo>
                      <a:pt x="382" y="0"/>
                    </a:moveTo>
                    <a:lnTo>
                      <a:pt x="382" y="19"/>
                    </a:lnTo>
                    <a:lnTo>
                      <a:pt x="0" y="99"/>
                    </a:lnTo>
                    <a:lnTo>
                      <a:pt x="0" y="78"/>
                    </a:lnTo>
                    <a:lnTo>
                      <a:pt x="382" y="0"/>
                    </a:lnTo>
                    <a:close/>
                  </a:path>
                </a:pathLst>
              </a:custGeom>
              <a:solidFill>
                <a:srgbClr val="00B0F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311"/>
              <p:cNvSpPr>
                <a:spLocks/>
              </p:cNvSpPr>
              <p:nvPr/>
            </p:nvSpPr>
            <p:spPr bwMode="auto">
              <a:xfrm>
                <a:off x="3184525" y="4208463"/>
                <a:ext cx="1138238" cy="303213"/>
              </a:xfrm>
              <a:custGeom>
                <a:avLst/>
                <a:gdLst>
                  <a:gd name="T0" fmla="*/ 351 w 717"/>
                  <a:gd name="T1" fmla="*/ 0 h 191"/>
                  <a:gd name="T2" fmla="*/ 717 w 717"/>
                  <a:gd name="T3" fmla="*/ 112 h 191"/>
                  <a:gd name="T4" fmla="*/ 335 w 717"/>
                  <a:gd name="T5" fmla="*/ 191 h 191"/>
                  <a:gd name="T6" fmla="*/ 0 w 717"/>
                  <a:gd name="T7" fmla="*/ 57 h 191"/>
                  <a:gd name="T8" fmla="*/ 351 w 717"/>
                  <a:gd name="T9" fmla="*/ 0 h 191"/>
                </a:gdLst>
                <a:ahLst/>
                <a:cxnLst>
                  <a:cxn ang="0">
                    <a:pos x="T0" y="T1"/>
                  </a:cxn>
                  <a:cxn ang="0">
                    <a:pos x="T2" y="T3"/>
                  </a:cxn>
                  <a:cxn ang="0">
                    <a:pos x="T4" y="T5"/>
                  </a:cxn>
                  <a:cxn ang="0">
                    <a:pos x="T6" y="T7"/>
                  </a:cxn>
                  <a:cxn ang="0">
                    <a:pos x="T8" y="T9"/>
                  </a:cxn>
                </a:cxnLst>
                <a:rect l="0" t="0" r="r" b="b"/>
                <a:pathLst>
                  <a:path w="717" h="191">
                    <a:moveTo>
                      <a:pt x="351" y="0"/>
                    </a:moveTo>
                    <a:lnTo>
                      <a:pt x="717" y="112"/>
                    </a:lnTo>
                    <a:lnTo>
                      <a:pt x="335" y="191"/>
                    </a:lnTo>
                    <a:lnTo>
                      <a:pt x="0" y="57"/>
                    </a:lnTo>
                    <a:lnTo>
                      <a:pt x="351" y="0"/>
                    </a:lnTo>
                    <a:close/>
                  </a:path>
                </a:pathLst>
              </a:custGeom>
              <a:solidFill>
                <a:srgbClr val="1A1A1A"/>
              </a:solidFill>
              <a:ln w="0">
                <a:solidFill>
                  <a:srgbClr val="1A1A1A"/>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312"/>
              <p:cNvSpPr>
                <a:spLocks/>
              </p:cNvSpPr>
              <p:nvPr/>
            </p:nvSpPr>
            <p:spPr bwMode="auto">
              <a:xfrm>
                <a:off x="4090988" y="4564063"/>
                <a:ext cx="87313" cy="87313"/>
              </a:xfrm>
              <a:custGeom>
                <a:avLst/>
                <a:gdLst>
                  <a:gd name="T0" fmla="*/ 27 w 55"/>
                  <a:gd name="T1" fmla="*/ 0 h 55"/>
                  <a:gd name="T2" fmla="*/ 41 w 55"/>
                  <a:gd name="T3" fmla="*/ 4 h 55"/>
                  <a:gd name="T4" fmla="*/ 51 w 55"/>
                  <a:gd name="T5" fmla="*/ 14 h 55"/>
                  <a:gd name="T6" fmla="*/ 55 w 55"/>
                  <a:gd name="T7" fmla="*/ 28 h 55"/>
                  <a:gd name="T8" fmla="*/ 51 w 55"/>
                  <a:gd name="T9" fmla="*/ 42 h 55"/>
                  <a:gd name="T10" fmla="*/ 40 w 55"/>
                  <a:gd name="T11" fmla="*/ 51 h 55"/>
                  <a:gd name="T12" fmla="*/ 27 w 55"/>
                  <a:gd name="T13" fmla="*/ 55 h 55"/>
                  <a:gd name="T14" fmla="*/ 13 w 55"/>
                  <a:gd name="T15" fmla="*/ 51 h 55"/>
                  <a:gd name="T16" fmla="*/ 2 w 55"/>
                  <a:gd name="T17" fmla="*/ 41 h 55"/>
                  <a:gd name="T18" fmla="*/ 0 w 55"/>
                  <a:gd name="T19" fmla="*/ 28 h 55"/>
                  <a:gd name="T20" fmla="*/ 3 w 55"/>
                  <a:gd name="T21" fmla="*/ 13 h 55"/>
                  <a:gd name="T22" fmla="*/ 13 w 55"/>
                  <a:gd name="T23" fmla="*/ 4 h 55"/>
                  <a:gd name="T24" fmla="*/ 27 w 55"/>
                  <a:gd name="T25"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55">
                    <a:moveTo>
                      <a:pt x="27" y="0"/>
                    </a:moveTo>
                    <a:lnTo>
                      <a:pt x="41" y="4"/>
                    </a:lnTo>
                    <a:lnTo>
                      <a:pt x="51" y="14"/>
                    </a:lnTo>
                    <a:lnTo>
                      <a:pt x="55" y="28"/>
                    </a:lnTo>
                    <a:lnTo>
                      <a:pt x="51" y="42"/>
                    </a:lnTo>
                    <a:lnTo>
                      <a:pt x="40" y="51"/>
                    </a:lnTo>
                    <a:lnTo>
                      <a:pt x="27" y="55"/>
                    </a:lnTo>
                    <a:lnTo>
                      <a:pt x="13" y="51"/>
                    </a:lnTo>
                    <a:lnTo>
                      <a:pt x="2" y="41"/>
                    </a:lnTo>
                    <a:lnTo>
                      <a:pt x="0" y="28"/>
                    </a:lnTo>
                    <a:lnTo>
                      <a:pt x="3" y="13"/>
                    </a:lnTo>
                    <a:lnTo>
                      <a:pt x="13" y="4"/>
                    </a:lnTo>
                    <a:lnTo>
                      <a:pt x="27" y="0"/>
                    </a:lnTo>
                    <a:close/>
                  </a:path>
                </a:pathLst>
              </a:custGeom>
              <a:solidFill>
                <a:srgbClr val="C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313"/>
              <p:cNvSpPr>
                <a:spLocks/>
              </p:cNvSpPr>
              <p:nvPr/>
            </p:nvSpPr>
            <p:spPr bwMode="auto">
              <a:xfrm>
                <a:off x="3778250" y="4313238"/>
                <a:ext cx="374650" cy="269875"/>
              </a:xfrm>
              <a:custGeom>
                <a:avLst/>
                <a:gdLst>
                  <a:gd name="T0" fmla="*/ 0 w 236"/>
                  <a:gd name="T1" fmla="*/ 0 h 170"/>
                  <a:gd name="T2" fmla="*/ 236 w 236"/>
                  <a:gd name="T3" fmla="*/ 66 h 170"/>
                  <a:gd name="T4" fmla="*/ 235 w 236"/>
                  <a:gd name="T5" fmla="*/ 165 h 170"/>
                  <a:gd name="T6" fmla="*/ 235 w 236"/>
                  <a:gd name="T7" fmla="*/ 165 h 170"/>
                  <a:gd name="T8" fmla="*/ 235 w 236"/>
                  <a:gd name="T9" fmla="*/ 165 h 170"/>
                  <a:gd name="T10" fmla="*/ 233 w 236"/>
                  <a:gd name="T11" fmla="*/ 167 h 170"/>
                  <a:gd name="T12" fmla="*/ 232 w 236"/>
                  <a:gd name="T13" fmla="*/ 169 h 170"/>
                  <a:gd name="T14" fmla="*/ 229 w 236"/>
                  <a:gd name="T15" fmla="*/ 170 h 170"/>
                  <a:gd name="T16" fmla="*/ 225 w 236"/>
                  <a:gd name="T17" fmla="*/ 170 h 170"/>
                  <a:gd name="T18" fmla="*/ 221 w 236"/>
                  <a:gd name="T19" fmla="*/ 170 h 170"/>
                  <a:gd name="T20" fmla="*/ 219 w 236"/>
                  <a:gd name="T21" fmla="*/ 169 h 170"/>
                  <a:gd name="T22" fmla="*/ 217 w 236"/>
                  <a:gd name="T23" fmla="*/ 167 h 170"/>
                  <a:gd name="T24" fmla="*/ 216 w 236"/>
                  <a:gd name="T25" fmla="*/ 165 h 170"/>
                  <a:gd name="T26" fmla="*/ 216 w 236"/>
                  <a:gd name="T27" fmla="*/ 165 h 170"/>
                  <a:gd name="T28" fmla="*/ 216 w 236"/>
                  <a:gd name="T29" fmla="*/ 165 h 170"/>
                  <a:gd name="T30" fmla="*/ 217 w 236"/>
                  <a:gd name="T31" fmla="*/ 74 h 170"/>
                  <a:gd name="T32" fmla="*/ 2 w 236"/>
                  <a:gd name="T33" fmla="*/ 15 h 170"/>
                  <a:gd name="T34" fmla="*/ 0 w 236"/>
                  <a:gd name="T35"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6" h="170">
                    <a:moveTo>
                      <a:pt x="0" y="0"/>
                    </a:moveTo>
                    <a:lnTo>
                      <a:pt x="236" y="66"/>
                    </a:lnTo>
                    <a:lnTo>
                      <a:pt x="235" y="165"/>
                    </a:lnTo>
                    <a:lnTo>
                      <a:pt x="235" y="165"/>
                    </a:lnTo>
                    <a:lnTo>
                      <a:pt x="235" y="165"/>
                    </a:lnTo>
                    <a:lnTo>
                      <a:pt x="233" y="167"/>
                    </a:lnTo>
                    <a:lnTo>
                      <a:pt x="232" y="169"/>
                    </a:lnTo>
                    <a:lnTo>
                      <a:pt x="229" y="170"/>
                    </a:lnTo>
                    <a:lnTo>
                      <a:pt x="225" y="170"/>
                    </a:lnTo>
                    <a:lnTo>
                      <a:pt x="221" y="170"/>
                    </a:lnTo>
                    <a:lnTo>
                      <a:pt x="219" y="169"/>
                    </a:lnTo>
                    <a:lnTo>
                      <a:pt x="217" y="167"/>
                    </a:lnTo>
                    <a:lnTo>
                      <a:pt x="216" y="165"/>
                    </a:lnTo>
                    <a:lnTo>
                      <a:pt x="216" y="165"/>
                    </a:lnTo>
                    <a:lnTo>
                      <a:pt x="216" y="165"/>
                    </a:lnTo>
                    <a:lnTo>
                      <a:pt x="217" y="74"/>
                    </a:lnTo>
                    <a:lnTo>
                      <a:pt x="2" y="15"/>
                    </a:lnTo>
                    <a:lnTo>
                      <a:pt x="0" y="0"/>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314"/>
              <p:cNvSpPr>
                <a:spLocks/>
              </p:cNvSpPr>
              <p:nvPr/>
            </p:nvSpPr>
            <p:spPr bwMode="auto">
              <a:xfrm>
                <a:off x="3673475" y="4287838"/>
                <a:ext cx="114300" cy="65088"/>
              </a:xfrm>
              <a:custGeom>
                <a:avLst/>
                <a:gdLst>
                  <a:gd name="T0" fmla="*/ 36 w 72"/>
                  <a:gd name="T1" fmla="*/ 0 h 41"/>
                  <a:gd name="T2" fmla="*/ 49 w 72"/>
                  <a:gd name="T3" fmla="*/ 1 h 41"/>
                  <a:gd name="T4" fmla="*/ 61 w 72"/>
                  <a:gd name="T5" fmla="*/ 5 h 41"/>
                  <a:gd name="T6" fmla="*/ 69 w 72"/>
                  <a:gd name="T7" fmla="*/ 13 h 41"/>
                  <a:gd name="T8" fmla="*/ 72 w 72"/>
                  <a:gd name="T9" fmla="*/ 21 h 41"/>
                  <a:gd name="T10" fmla="*/ 69 w 72"/>
                  <a:gd name="T11" fmla="*/ 29 h 41"/>
                  <a:gd name="T12" fmla="*/ 61 w 72"/>
                  <a:gd name="T13" fmla="*/ 35 h 41"/>
                  <a:gd name="T14" fmla="*/ 49 w 72"/>
                  <a:gd name="T15" fmla="*/ 39 h 41"/>
                  <a:gd name="T16" fmla="*/ 35 w 72"/>
                  <a:gd name="T17" fmla="*/ 41 h 41"/>
                  <a:gd name="T18" fmla="*/ 21 w 72"/>
                  <a:gd name="T19" fmla="*/ 39 h 41"/>
                  <a:gd name="T20" fmla="*/ 10 w 72"/>
                  <a:gd name="T21" fmla="*/ 35 h 41"/>
                  <a:gd name="T22" fmla="*/ 2 w 72"/>
                  <a:gd name="T23" fmla="*/ 28 h 41"/>
                  <a:gd name="T24" fmla="*/ 0 w 72"/>
                  <a:gd name="T25" fmla="*/ 20 h 41"/>
                  <a:gd name="T26" fmla="*/ 2 w 72"/>
                  <a:gd name="T27" fmla="*/ 12 h 41"/>
                  <a:gd name="T28" fmla="*/ 10 w 72"/>
                  <a:gd name="T29" fmla="*/ 5 h 41"/>
                  <a:gd name="T30" fmla="*/ 22 w 72"/>
                  <a:gd name="T31" fmla="*/ 1 h 41"/>
                  <a:gd name="T32" fmla="*/ 36 w 72"/>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41">
                    <a:moveTo>
                      <a:pt x="36" y="0"/>
                    </a:moveTo>
                    <a:lnTo>
                      <a:pt x="49" y="1"/>
                    </a:lnTo>
                    <a:lnTo>
                      <a:pt x="61" y="5"/>
                    </a:lnTo>
                    <a:lnTo>
                      <a:pt x="69" y="13"/>
                    </a:lnTo>
                    <a:lnTo>
                      <a:pt x="72" y="21"/>
                    </a:lnTo>
                    <a:lnTo>
                      <a:pt x="69" y="29"/>
                    </a:lnTo>
                    <a:lnTo>
                      <a:pt x="61" y="35"/>
                    </a:lnTo>
                    <a:lnTo>
                      <a:pt x="49" y="39"/>
                    </a:lnTo>
                    <a:lnTo>
                      <a:pt x="35" y="41"/>
                    </a:lnTo>
                    <a:lnTo>
                      <a:pt x="21" y="39"/>
                    </a:lnTo>
                    <a:lnTo>
                      <a:pt x="10" y="35"/>
                    </a:lnTo>
                    <a:lnTo>
                      <a:pt x="2" y="28"/>
                    </a:lnTo>
                    <a:lnTo>
                      <a:pt x="0" y="20"/>
                    </a:lnTo>
                    <a:lnTo>
                      <a:pt x="2" y="12"/>
                    </a:lnTo>
                    <a:lnTo>
                      <a:pt x="10" y="5"/>
                    </a:lnTo>
                    <a:lnTo>
                      <a:pt x="22" y="1"/>
                    </a:lnTo>
                    <a:lnTo>
                      <a:pt x="36" y="0"/>
                    </a:lnTo>
                    <a:close/>
                  </a:path>
                </a:pathLst>
              </a:custGeom>
              <a:solidFill>
                <a:srgbClr val="1A1A1A"/>
              </a:solidFill>
              <a:ln w="0">
                <a:solidFill>
                  <a:srgbClr val="1A1A1A"/>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315"/>
              <p:cNvSpPr>
                <a:spLocks/>
              </p:cNvSpPr>
              <p:nvPr/>
            </p:nvSpPr>
            <p:spPr bwMode="auto">
              <a:xfrm>
                <a:off x="3673475" y="4325938"/>
                <a:ext cx="114300" cy="38100"/>
              </a:xfrm>
              <a:custGeom>
                <a:avLst/>
                <a:gdLst>
                  <a:gd name="T0" fmla="*/ 0 w 72"/>
                  <a:gd name="T1" fmla="*/ 0 h 24"/>
                  <a:gd name="T2" fmla="*/ 6 w 72"/>
                  <a:gd name="T3" fmla="*/ 9 h 24"/>
                  <a:gd name="T4" fmla="*/ 18 w 72"/>
                  <a:gd name="T5" fmla="*/ 15 h 24"/>
                  <a:gd name="T6" fmla="*/ 35 w 72"/>
                  <a:gd name="T7" fmla="*/ 17 h 24"/>
                  <a:gd name="T8" fmla="*/ 52 w 72"/>
                  <a:gd name="T9" fmla="*/ 15 h 24"/>
                  <a:gd name="T10" fmla="*/ 65 w 72"/>
                  <a:gd name="T11" fmla="*/ 9 h 24"/>
                  <a:gd name="T12" fmla="*/ 72 w 72"/>
                  <a:gd name="T13" fmla="*/ 0 h 24"/>
                  <a:gd name="T14" fmla="*/ 72 w 72"/>
                  <a:gd name="T15" fmla="*/ 4 h 24"/>
                  <a:gd name="T16" fmla="*/ 69 w 72"/>
                  <a:gd name="T17" fmla="*/ 11 h 24"/>
                  <a:gd name="T18" fmla="*/ 61 w 72"/>
                  <a:gd name="T19" fmla="*/ 18 h 24"/>
                  <a:gd name="T20" fmla="*/ 49 w 72"/>
                  <a:gd name="T21" fmla="*/ 22 h 24"/>
                  <a:gd name="T22" fmla="*/ 35 w 72"/>
                  <a:gd name="T23" fmla="*/ 24 h 24"/>
                  <a:gd name="T24" fmla="*/ 21 w 72"/>
                  <a:gd name="T25" fmla="*/ 22 h 24"/>
                  <a:gd name="T26" fmla="*/ 10 w 72"/>
                  <a:gd name="T27" fmla="*/ 18 h 24"/>
                  <a:gd name="T28" fmla="*/ 2 w 72"/>
                  <a:gd name="T29" fmla="*/ 11 h 24"/>
                  <a:gd name="T30" fmla="*/ 0 w 72"/>
                  <a:gd name="T31" fmla="*/ 2 h 24"/>
                  <a:gd name="T32" fmla="*/ 0 w 72"/>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24">
                    <a:moveTo>
                      <a:pt x="0" y="0"/>
                    </a:moveTo>
                    <a:lnTo>
                      <a:pt x="6" y="9"/>
                    </a:lnTo>
                    <a:lnTo>
                      <a:pt x="18" y="15"/>
                    </a:lnTo>
                    <a:lnTo>
                      <a:pt x="35" y="17"/>
                    </a:lnTo>
                    <a:lnTo>
                      <a:pt x="52" y="15"/>
                    </a:lnTo>
                    <a:lnTo>
                      <a:pt x="65" y="9"/>
                    </a:lnTo>
                    <a:lnTo>
                      <a:pt x="72" y="0"/>
                    </a:lnTo>
                    <a:lnTo>
                      <a:pt x="72" y="4"/>
                    </a:lnTo>
                    <a:lnTo>
                      <a:pt x="69" y="11"/>
                    </a:lnTo>
                    <a:lnTo>
                      <a:pt x="61" y="18"/>
                    </a:lnTo>
                    <a:lnTo>
                      <a:pt x="49" y="22"/>
                    </a:lnTo>
                    <a:lnTo>
                      <a:pt x="35" y="24"/>
                    </a:lnTo>
                    <a:lnTo>
                      <a:pt x="21" y="22"/>
                    </a:lnTo>
                    <a:lnTo>
                      <a:pt x="10" y="18"/>
                    </a:lnTo>
                    <a:lnTo>
                      <a:pt x="2" y="11"/>
                    </a:lnTo>
                    <a:lnTo>
                      <a:pt x="0" y="2"/>
                    </a:lnTo>
                    <a:lnTo>
                      <a:pt x="0" y="0"/>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组合 15"/>
            <p:cNvGrpSpPr>
              <a:grpSpLocks noChangeAspect="1"/>
            </p:cNvGrpSpPr>
            <p:nvPr/>
          </p:nvGrpSpPr>
          <p:grpSpPr>
            <a:xfrm>
              <a:off x="787805" y="2928051"/>
              <a:ext cx="2258823" cy="1800000"/>
              <a:chOff x="5126038" y="4211638"/>
              <a:chExt cx="914400" cy="728663"/>
            </a:xfrm>
          </p:grpSpPr>
          <p:sp>
            <p:nvSpPr>
              <p:cNvPr id="17" name="Freeform 124"/>
              <p:cNvSpPr>
                <a:spLocks/>
              </p:cNvSpPr>
              <p:nvPr/>
            </p:nvSpPr>
            <p:spPr bwMode="auto">
              <a:xfrm>
                <a:off x="5561013" y="4706938"/>
                <a:ext cx="63500" cy="161925"/>
              </a:xfrm>
              <a:custGeom>
                <a:avLst/>
                <a:gdLst>
                  <a:gd name="T0" fmla="*/ 23 w 40"/>
                  <a:gd name="T1" fmla="*/ 0 h 102"/>
                  <a:gd name="T2" fmla="*/ 22 w 40"/>
                  <a:gd name="T3" fmla="*/ 0 h 102"/>
                  <a:gd name="T4" fmla="*/ 19 w 40"/>
                  <a:gd name="T5" fmla="*/ 3 h 102"/>
                  <a:gd name="T6" fmla="*/ 18 w 40"/>
                  <a:gd name="T7" fmla="*/ 6 h 102"/>
                  <a:gd name="T8" fmla="*/ 17 w 40"/>
                  <a:gd name="T9" fmla="*/ 11 h 102"/>
                  <a:gd name="T10" fmla="*/ 17 w 40"/>
                  <a:gd name="T11" fmla="*/ 19 h 102"/>
                  <a:gd name="T12" fmla="*/ 20 w 40"/>
                  <a:gd name="T13" fmla="*/ 28 h 102"/>
                  <a:gd name="T14" fmla="*/ 28 w 40"/>
                  <a:gd name="T15" fmla="*/ 38 h 102"/>
                  <a:gd name="T16" fmla="*/ 37 w 40"/>
                  <a:gd name="T17" fmla="*/ 54 h 102"/>
                  <a:gd name="T18" fmla="*/ 40 w 40"/>
                  <a:gd name="T19" fmla="*/ 68 h 102"/>
                  <a:gd name="T20" fmla="*/ 37 w 40"/>
                  <a:gd name="T21" fmla="*/ 81 h 102"/>
                  <a:gd name="T22" fmla="*/ 35 w 40"/>
                  <a:gd name="T23" fmla="*/ 92 h 102"/>
                  <a:gd name="T24" fmla="*/ 31 w 40"/>
                  <a:gd name="T25" fmla="*/ 100 h 102"/>
                  <a:gd name="T26" fmla="*/ 30 w 40"/>
                  <a:gd name="T27" fmla="*/ 102 h 102"/>
                  <a:gd name="T28" fmla="*/ 28 w 40"/>
                  <a:gd name="T29" fmla="*/ 97 h 102"/>
                  <a:gd name="T30" fmla="*/ 28 w 40"/>
                  <a:gd name="T31" fmla="*/ 92 h 102"/>
                  <a:gd name="T32" fmla="*/ 27 w 40"/>
                  <a:gd name="T33" fmla="*/ 89 h 102"/>
                  <a:gd name="T34" fmla="*/ 27 w 40"/>
                  <a:gd name="T35" fmla="*/ 87 h 102"/>
                  <a:gd name="T36" fmla="*/ 27 w 40"/>
                  <a:gd name="T37" fmla="*/ 85 h 102"/>
                  <a:gd name="T38" fmla="*/ 23 w 40"/>
                  <a:gd name="T39" fmla="*/ 89 h 102"/>
                  <a:gd name="T40" fmla="*/ 19 w 40"/>
                  <a:gd name="T41" fmla="*/ 92 h 102"/>
                  <a:gd name="T42" fmla="*/ 15 w 40"/>
                  <a:gd name="T43" fmla="*/ 94 h 102"/>
                  <a:gd name="T44" fmla="*/ 13 w 40"/>
                  <a:gd name="T45" fmla="*/ 96 h 102"/>
                  <a:gd name="T46" fmla="*/ 11 w 40"/>
                  <a:gd name="T47" fmla="*/ 97 h 102"/>
                  <a:gd name="T48" fmla="*/ 10 w 40"/>
                  <a:gd name="T49" fmla="*/ 97 h 102"/>
                  <a:gd name="T50" fmla="*/ 14 w 40"/>
                  <a:gd name="T51" fmla="*/ 91 h 102"/>
                  <a:gd name="T52" fmla="*/ 19 w 40"/>
                  <a:gd name="T53" fmla="*/ 81 h 102"/>
                  <a:gd name="T54" fmla="*/ 22 w 40"/>
                  <a:gd name="T55" fmla="*/ 72 h 102"/>
                  <a:gd name="T56" fmla="*/ 23 w 40"/>
                  <a:gd name="T57" fmla="*/ 60 h 102"/>
                  <a:gd name="T58" fmla="*/ 19 w 40"/>
                  <a:gd name="T59" fmla="*/ 50 h 102"/>
                  <a:gd name="T60" fmla="*/ 11 w 40"/>
                  <a:gd name="T61" fmla="*/ 41 h 102"/>
                  <a:gd name="T62" fmla="*/ 2 w 40"/>
                  <a:gd name="T63" fmla="*/ 30 h 102"/>
                  <a:gd name="T64" fmla="*/ 0 w 40"/>
                  <a:gd name="T65" fmla="*/ 21 h 102"/>
                  <a:gd name="T66" fmla="*/ 1 w 40"/>
                  <a:gd name="T67" fmla="*/ 12 h 102"/>
                  <a:gd name="T68" fmla="*/ 3 w 40"/>
                  <a:gd name="T69" fmla="*/ 6 h 102"/>
                  <a:gd name="T70" fmla="*/ 5 w 40"/>
                  <a:gd name="T71" fmla="*/ 3 h 102"/>
                  <a:gd name="T72" fmla="*/ 23 w 40"/>
                  <a:gd name="T73"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102">
                    <a:moveTo>
                      <a:pt x="23" y="0"/>
                    </a:moveTo>
                    <a:lnTo>
                      <a:pt x="22" y="0"/>
                    </a:lnTo>
                    <a:lnTo>
                      <a:pt x="19" y="3"/>
                    </a:lnTo>
                    <a:lnTo>
                      <a:pt x="18" y="6"/>
                    </a:lnTo>
                    <a:lnTo>
                      <a:pt x="17" y="11"/>
                    </a:lnTo>
                    <a:lnTo>
                      <a:pt x="17" y="19"/>
                    </a:lnTo>
                    <a:lnTo>
                      <a:pt x="20" y="28"/>
                    </a:lnTo>
                    <a:lnTo>
                      <a:pt x="28" y="38"/>
                    </a:lnTo>
                    <a:lnTo>
                      <a:pt x="37" y="54"/>
                    </a:lnTo>
                    <a:lnTo>
                      <a:pt x="40" y="68"/>
                    </a:lnTo>
                    <a:lnTo>
                      <a:pt x="37" y="81"/>
                    </a:lnTo>
                    <a:lnTo>
                      <a:pt x="35" y="92"/>
                    </a:lnTo>
                    <a:lnTo>
                      <a:pt x="31" y="100"/>
                    </a:lnTo>
                    <a:lnTo>
                      <a:pt x="30" y="102"/>
                    </a:lnTo>
                    <a:lnTo>
                      <a:pt x="28" y="97"/>
                    </a:lnTo>
                    <a:lnTo>
                      <a:pt x="28" y="92"/>
                    </a:lnTo>
                    <a:lnTo>
                      <a:pt x="27" y="89"/>
                    </a:lnTo>
                    <a:lnTo>
                      <a:pt x="27" y="87"/>
                    </a:lnTo>
                    <a:lnTo>
                      <a:pt x="27" y="85"/>
                    </a:lnTo>
                    <a:lnTo>
                      <a:pt x="23" y="89"/>
                    </a:lnTo>
                    <a:lnTo>
                      <a:pt x="19" y="92"/>
                    </a:lnTo>
                    <a:lnTo>
                      <a:pt x="15" y="94"/>
                    </a:lnTo>
                    <a:lnTo>
                      <a:pt x="13" y="96"/>
                    </a:lnTo>
                    <a:lnTo>
                      <a:pt x="11" y="97"/>
                    </a:lnTo>
                    <a:lnTo>
                      <a:pt x="10" y="97"/>
                    </a:lnTo>
                    <a:lnTo>
                      <a:pt x="14" y="91"/>
                    </a:lnTo>
                    <a:lnTo>
                      <a:pt x="19" y="81"/>
                    </a:lnTo>
                    <a:lnTo>
                      <a:pt x="22" y="72"/>
                    </a:lnTo>
                    <a:lnTo>
                      <a:pt x="23" y="60"/>
                    </a:lnTo>
                    <a:lnTo>
                      <a:pt x="19" y="50"/>
                    </a:lnTo>
                    <a:lnTo>
                      <a:pt x="11" y="41"/>
                    </a:lnTo>
                    <a:lnTo>
                      <a:pt x="2" y="30"/>
                    </a:lnTo>
                    <a:lnTo>
                      <a:pt x="0" y="21"/>
                    </a:lnTo>
                    <a:lnTo>
                      <a:pt x="1" y="12"/>
                    </a:lnTo>
                    <a:lnTo>
                      <a:pt x="3" y="6"/>
                    </a:lnTo>
                    <a:lnTo>
                      <a:pt x="5" y="3"/>
                    </a:lnTo>
                    <a:lnTo>
                      <a:pt x="23" y="0"/>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125"/>
              <p:cNvSpPr>
                <a:spLocks/>
              </p:cNvSpPr>
              <p:nvPr/>
            </p:nvSpPr>
            <p:spPr bwMode="auto">
              <a:xfrm>
                <a:off x="5561013" y="4689475"/>
                <a:ext cx="157163" cy="88900"/>
              </a:xfrm>
              <a:custGeom>
                <a:avLst/>
                <a:gdLst>
                  <a:gd name="T0" fmla="*/ 6 w 99"/>
                  <a:gd name="T1" fmla="*/ 0 h 56"/>
                  <a:gd name="T2" fmla="*/ 6 w 99"/>
                  <a:gd name="T3" fmla="*/ 1 h 56"/>
                  <a:gd name="T4" fmla="*/ 7 w 99"/>
                  <a:gd name="T5" fmla="*/ 3 h 56"/>
                  <a:gd name="T6" fmla="*/ 9 w 99"/>
                  <a:gd name="T7" fmla="*/ 7 h 56"/>
                  <a:gd name="T8" fmla="*/ 13 w 99"/>
                  <a:gd name="T9" fmla="*/ 11 h 56"/>
                  <a:gd name="T10" fmla="*/ 19 w 99"/>
                  <a:gd name="T11" fmla="*/ 14 h 56"/>
                  <a:gd name="T12" fmla="*/ 30 w 99"/>
                  <a:gd name="T13" fmla="*/ 14 h 56"/>
                  <a:gd name="T14" fmla="*/ 43 w 99"/>
                  <a:gd name="T15" fmla="*/ 13 h 56"/>
                  <a:gd name="T16" fmla="*/ 58 w 99"/>
                  <a:gd name="T17" fmla="*/ 11 h 56"/>
                  <a:gd name="T18" fmla="*/ 70 w 99"/>
                  <a:gd name="T19" fmla="*/ 15 h 56"/>
                  <a:gd name="T20" fmla="*/ 81 w 99"/>
                  <a:gd name="T21" fmla="*/ 20 h 56"/>
                  <a:gd name="T22" fmla="*/ 88 w 99"/>
                  <a:gd name="T23" fmla="*/ 28 h 56"/>
                  <a:gd name="T24" fmla="*/ 95 w 99"/>
                  <a:gd name="T25" fmla="*/ 35 h 56"/>
                  <a:gd name="T26" fmla="*/ 98 w 99"/>
                  <a:gd name="T27" fmla="*/ 40 h 56"/>
                  <a:gd name="T28" fmla="*/ 99 w 99"/>
                  <a:gd name="T29" fmla="*/ 41 h 56"/>
                  <a:gd name="T30" fmla="*/ 94 w 99"/>
                  <a:gd name="T31" fmla="*/ 40 h 56"/>
                  <a:gd name="T32" fmla="*/ 90 w 99"/>
                  <a:gd name="T33" fmla="*/ 39 h 56"/>
                  <a:gd name="T34" fmla="*/ 87 w 99"/>
                  <a:gd name="T35" fmla="*/ 37 h 56"/>
                  <a:gd name="T36" fmla="*/ 85 w 99"/>
                  <a:gd name="T37" fmla="*/ 36 h 56"/>
                  <a:gd name="T38" fmla="*/ 83 w 99"/>
                  <a:gd name="T39" fmla="*/ 36 h 56"/>
                  <a:gd name="T40" fmla="*/ 85 w 99"/>
                  <a:gd name="T41" fmla="*/ 43 h 56"/>
                  <a:gd name="T42" fmla="*/ 86 w 99"/>
                  <a:gd name="T43" fmla="*/ 48 h 56"/>
                  <a:gd name="T44" fmla="*/ 86 w 99"/>
                  <a:gd name="T45" fmla="*/ 53 h 56"/>
                  <a:gd name="T46" fmla="*/ 86 w 99"/>
                  <a:gd name="T47" fmla="*/ 56 h 56"/>
                  <a:gd name="T48" fmla="*/ 86 w 99"/>
                  <a:gd name="T49" fmla="*/ 56 h 56"/>
                  <a:gd name="T50" fmla="*/ 82 w 99"/>
                  <a:gd name="T51" fmla="*/ 49 h 56"/>
                  <a:gd name="T52" fmla="*/ 77 w 99"/>
                  <a:gd name="T53" fmla="*/ 41 h 56"/>
                  <a:gd name="T54" fmla="*/ 69 w 99"/>
                  <a:gd name="T55" fmla="*/ 34 h 56"/>
                  <a:gd name="T56" fmla="*/ 60 w 99"/>
                  <a:gd name="T57" fmla="*/ 28 h 56"/>
                  <a:gd name="T58" fmla="*/ 49 w 99"/>
                  <a:gd name="T59" fmla="*/ 26 h 56"/>
                  <a:gd name="T60" fmla="*/ 37 w 99"/>
                  <a:gd name="T61" fmla="*/ 28 h 56"/>
                  <a:gd name="T62" fmla="*/ 26 w 99"/>
                  <a:gd name="T63" fmla="*/ 32 h 56"/>
                  <a:gd name="T64" fmla="*/ 17 w 99"/>
                  <a:gd name="T65" fmla="*/ 31 h 56"/>
                  <a:gd name="T66" fmla="*/ 10 w 99"/>
                  <a:gd name="T67" fmla="*/ 27 h 56"/>
                  <a:gd name="T68" fmla="*/ 5 w 99"/>
                  <a:gd name="T69" fmla="*/ 23 h 56"/>
                  <a:gd name="T70" fmla="*/ 1 w 99"/>
                  <a:gd name="T71" fmla="*/ 19 h 56"/>
                  <a:gd name="T72" fmla="*/ 0 w 99"/>
                  <a:gd name="T73" fmla="*/ 17 h 56"/>
                  <a:gd name="T74" fmla="*/ 6 w 99"/>
                  <a:gd name="T7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56">
                    <a:moveTo>
                      <a:pt x="6" y="0"/>
                    </a:moveTo>
                    <a:lnTo>
                      <a:pt x="6" y="1"/>
                    </a:lnTo>
                    <a:lnTo>
                      <a:pt x="7" y="3"/>
                    </a:lnTo>
                    <a:lnTo>
                      <a:pt x="9" y="7"/>
                    </a:lnTo>
                    <a:lnTo>
                      <a:pt x="13" y="11"/>
                    </a:lnTo>
                    <a:lnTo>
                      <a:pt x="19" y="14"/>
                    </a:lnTo>
                    <a:lnTo>
                      <a:pt x="30" y="14"/>
                    </a:lnTo>
                    <a:lnTo>
                      <a:pt x="43" y="13"/>
                    </a:lnTo>
                    <a:lnTo>
                      <a:pt x="58" y="11"/>
                    </a:lnTo>
                    <a:lnTo>
                      <a:pt x="70" y="15"/>
                    </a:lnTo>
                    <a:lnTo>
                      <a:pt x="81" y="20"/>
                    </a:lnTo>
                    <a:lnTo>
                      <a:pt x="88" y="28"/>
                    </a:lnTo>
                    <a:lnTo>
                      <a:pt x="95" y="35"/>
                    </a:lnTo>
                    <a:lnTo>
                      <a:pt x="98" y="40"/>
                    </a:lnTo>
                    <a:lnTo>
                      <a:pt x="99" y="41"/>
                    </a:lnTo>
                    <a:lnTo>
                      <a:pt x="94" y="40"/>
                    </a:lnTo>
                    <a:lnTo>
                      <a:pt x="90" y="39"/>
                    </a:lnTo>
                    <a:lnTo>
                      <a:pt x="87" y="37"/>
                    </a:lnTo>
                    <a:lnTo>
                      <a:pt x="85" y="36"/>
                    </a:lnTo>
                    <a:lnTo>
                      <a:pt x="83" y="36"/>
                    </a:lnTo>
                    <a:lnTo>
                      <a:pt x="85" y="43"/>
                    </a:lnTo>
                    <a:lnTo>
                      <a:pt x="86" y="48"/>
                    </a:lnTo>
                    <a:lnTo>
                      <a:pt x="86" y="53"/>
                    </a:lnTo>
                    <a:lnTo>
                      <a:pt x="86" y="56"/>
                    </a:lnTo>
                    <a:lnTo>
                      <a:pt x="86" y="56"/>
                    </a:lnTo>
                    <a:lnTo>
                      <a:pt x="82" y="49"/>
                    </a:lnTo>
                    <a:lnTo>
                      <a:pt x="77" y="41"/>
                    </a:lnTo>
                    <a:lnTo>
                      <a:pt x="69" y="34"/>
                    </a:lnTo>
                    <a:lnTo>
                      <a:pt x="60" y="28"/>
                    </a:lnTo>
                    <a:lnTo>
                      <a:pt x="49" y="26"/>
                    </a:lnTo>
                    <a:lnTo>
                      <a:pt x="37" y="28"/>
                    </a:lnTo>
                    <a:lnTo>
                      <a:pt x="26" y="32"/>
                    </a:lnTo>
                    <a:lnTo>
                      <a:pt x="17" y="31"/>
                    </a:lnTo>
                    <a:lnTo>
                      <a:pt x="10" y="27"/>
                    </a:lnTo>
                    <a:lnTo>
                      <a:pt x="5" y="23"/>
                    </a:lnTo>
                    <a:lnTo>
                      <a:pt x="1" y="19"/>
                    </a:lnTo>
                    <a:lnTo>
                      <a:pt x="0" y="17"/>
                    </a:lnTo>
                    <a:lnTo>
                      <a:pt x="6" y="0"/>
                    </a:lnTo>
                    <a:close/>
                  </a:path>
                </a:pathLst>
              </a:custGeom>
              <a:solidFill>
                <a:srgbClr val="FF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126"/>
              <p:cNvSpPr>
                <a:spLocks/>
              </p:cNvSpPr>
              <p:nvPr/>
            </p:nvSpPr>
            <p:spPr bwMode="auto">
              <a:xfrm>
                <a:off x="5484813" y="4211638"/>
                <a:ext cx="555625" cy="573088"/>
              </a:xfrm>
              <a:custGeom>
                <a:avLst/>
                <a:gdLst>
                  <a:gd name="T0" fmla="*/ 233 w 350"/>
                  <a:gd name="T1" fmla="*/ 0 h 361"/>
                  <a:gd name="T2" fmla="*/ 245 w 350"/>
                  <a:gd name="T3" fmla="*/ 5 h 361"/>
                  <a:gd name="T4" fmla="*/ 258 w 350"/>
                  <a:gd name="T5" fmla="*/ 14 h 361"/>
                  <a:gd name="T6" fmla="*/ 274 w 350"/>
                  <a:gd name="T7" fmla="*/ 27 h 361"/>
                  <a:gd name="T8" fmla="*/ 290 w 350"/>
                  <a:gd name="T9" fmla="*/ 45 h 361"/>
                  <a:gd name="T10" fmla="*/ 307 w 350"/>
                  <a:gd name="T11" fmla="*/ 66 h 361"/>
                  <a:gd name="T12" fmla="*/ 321 w 350"/>
                  <a:gd name="T13" fmla="*/ 87 h 361"/>
                  <a:gd name="T14" fmla="*/ 334 w 350"/>
                  <a:gd name="T15" fmla="*/ 108 h 361"/>
                  <a:gd name="T16" fmla="*/ 335 w 350"/>
                  <a:gd name="T17" fmla="*/ 111 h 361"/>
                  <a:gd name="T18" fmla="*/ 337 w 350"/>
                  <a:gd name="T19" fmla="*/ 115 h 361"/>
                  <a:gd name="T20" fmla="*/ 339 w 350"/>
                  <a:gd name="T21" fmla="*/ 120 h 361"/>
                  <a:gd name="T22" fmla="*/ 342 w 350"/>
                  <a:gd name="T23" fmla="*/ 127 h 361"/>
                  <a:gd name="T24" fmla="*/ 346 w 350"/>
                  <a:gd name="T25" fmla="*/ 138 h 361"/>
                  <a:gd name="T26" fmla="*/ 348 w 350"/>
                  <a:gd name="T27" fmla="*/ 149 h 361"/>
                  <a:gd name="T28" fmla="*/ 350 w 350"/>
                  <a:gd name="T29" fmla="*/ 168 h 361"/>
                  <a:gd name="T30" fmla="*/ 346 w 350"/>
                  <a:gd name="T31" fmla="*/ 189 h 361"/>
                  <a:gd name="T32" fmla="*/ 337 w 350"/>
                  <a:gd name="T33" fmla="*/ 209 h 361"/>
                  <a:gd name="T34" fmla="*/ 333 w 350"/>
                  <a:gd name="T35" fmla="*/ 210 h 361"/>
                  <a:gd name="T36" fmla="*/ 322 w 350"/>
                  <a:gd name="T37" fmla="*/ 213 h 361"/>
                  <a:gd name="T38" fmla="*/ 307 w 350"/>
                  <a:gd name="T39" fmla="*/ 218 h 361"/>
                  <a:gd name="T40" fmla="*/ 284 w 350"/>
                  <a:gd name="T41" fmla="*/ 226 h 361"/>
                  <a:gd name="T42" fmla="*/ 258 w 350"/>
                  <a:gd name="T43" fmla="*/ 235 h 361"/>
                  <a:gd name="T44" fmla="*/ 228 w 350"/>
                  <a:gd name="T45" fmla="*/ 247 h 361"/>
                  <a:gd name="T46" fmla="*/ 195 w 350"/>
                  <a:gd name="T47" fmla="*/ 260 h 361"/>
                  <a:gd name="T48" fmla="*/ 159 w 350"/>
                  <a:gd name="T49" fmla="*/ 276 h 361"/>
                  <a:gd name="T50" fmla="*/ 121 w 350"/>
                  <a:gd name="T51" fmla="*/ 294 h 361"/>
                  <a:gd name="T52" fmla="*/ 82 w 350"/>
                  <a:gd name="T53" fmla="*/ 314 h 361"/>
                  <a:gd name="T54" fmla="*/ 41 w 350"/>
                  <a:gd name="T55" fmla="*/ 337 h 361"/>
                  <a:gd name="T56" fmla="*/ 0 w 350"/>
                  <a:gd name="T57" fmla="*/ 361 h 361"/>
                  <a:gd name="T58" fmla="*/ 6 w 350"/>
                  <a:gd name="T59" fmla="*/ 312 h 361"/>
                  <a:gd name="T60" fmla="*/ 142 w 350"/>
                  <a:gd name="T61" fmla="*/ 193 h 361"/>
                  <a:gd name="T62" fmla="*/ 291 w 350"/>
                  <a:gd name="T63" fmla="*/ 130 h 361"/>
                  <a:gd name="T64" fmla="*/ 278 w 350"/>
                  <a:gd name="T65" fmla="*/ 115 h 361"/>
                  <a:gd name="T66" fmla="*/ 263 w 350"/>
                  <a:gd name="T67" fmla="*/ 98 h 361"/>
                  <a:gd name="T68" fmla="*/ 250 w 350"/>
                  <a:gd name="T69" fmla="*/ 79 h 361"/>
                  <a:gd name="T70" fmla="*/ 240 w 350"/>
                  <a:gd name="T71" fmla="*/ 61 h 361"/>
                  <a:gd name="T72" fmla="*/ 231 w 350"/>
                  <a:gd name="T73" fmla="*/ 44 h 361"/>
                  <a:gd name="T74" fmla="*/ 225 w 350"/>
                  <a:gd name="T75" fmla="*/ 28 h 361"/>
                  <a:gd name="T76" fmla="*/ 221 w 350"/>
                  <a:gd name="T77" fmla="*/ 17 h 361"/>
                  <a:gd name="T78" fmla="*/ 223 w 350"/>
                  <a:gd name="T79" fmla="*/ 8 h 361"/>
                  <a:gd name="T80" fmla="*/ 225 w 350"/>
                  <a:gd name="T81" fmla="*/ 1 h 361"/>
                  <a:gd name="T82" fmla="*/ 233 w 350"/>
                  <a:gd name="T8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0" h="361">
                    <a:moveTo>
                      <a:pt x="233" y="0"/>
                    </a:moveTo>
                    <a:lnTo>
                      <a:pt x="245" y="5"/>
                    </a:lnTo>
                    <a:lnTo>
                      <a:pt x="258" y="14"/>
                    </a:lnTo>
                    <a:lnTo>
                      <a:pt x="274" y="27"/>
                    </a:lnTo>
                    <a:lnTo>
                      <a:pt x="290" y="45"/>
                    </a:lnTo>
                    <a:lnTo>
                      <a:pt x="307" y="66"/>
                    </a:lnTo>
                    <a:lnTo>
                      <a:pt x="321" y="87"/>
                    </a:lnTo>
                    <a:lnTo>
                      <a:pt x="334" y="108"/>
                    </a:lnTo>
                    <a:lnTo>
                      <a:pt x="335" y="111"/>
                    </a:lnTo>
                    <a:lnTo>
                      <a:pt x="337" y="115"/>
                    </a:lnTo>
                    <a:lnTo>
                      <a:pt x="339" y="120"/>
                    </a:lnTo>
                    <a:lnTo>
                      <a:pt x="342" y="127"/>
                    </a:lnTo>
                    <a:lnTo>
                      <a:pt x="346" y="138"/>
                    </a:lnTo>
                    <a:lnTo>
                      <a:pt x="348" y="149"/>
                    </a:lnTo>
                    <a:lnTo>
                      <a:pt x="350" y="168"/>
                    </a:lnTo>
                    <a:lnTo>
                      <a:pt x="346" y="189"/>
                    </a:lnTo>
                    <a:lnTo>
                      <a:pt x="337" y="209"/>
                    </a:lnTo>
                    <a:lnTo>
                      <a:pt x="333" y="210"/>
                    </a:lnTo>
                    <a:lnTo>
                      <a:pt x="322" y="213"/>
                    </a:lnTo>
                    <a:lnTo>
                      <a:pt x="307" y="218"/>
                    </a:lnTo>
                    <a:lnTo>
                      <a:pt x="284" y="226"/>
                    </a:lnTo>
                    <a:lnTo>
                      <a:pt x="258" y="235"/>
                    </a:lnTo>
                    <a:lnTo>
                      <a:pt x="228" y="247"/>
                    </a:lnTo>
                    <a:lnTo>
                      <a:pt x="195" y="260"/>
                    </a:lnTo>
                    <a:lnTo>
                      <a:pt x="159" y="276"/>
                    </a:lnTo>
                    <a:lnTo>
                      <a:pt x="121" y="294"/>
                    </a:lnTo>
                    <a:lnTo>
                      <a:pt x="82" y="314"/>
                    </a:lnTo>
                    <a:lnTo>
                      <a:pt x="41" y="337"/>
                    </a:lnTo>
                    <a:lnTo>
                      <a:pt x="0" y="361"/>
                    </a:lnTo>
                    <a:lnTo>
                      <a:pt x="6" y="312"/>
                    </a:lnTo>
                    <a:lnTo>
                      <a:pt x="142" y="193"/>
                    </a:lnTo>
                    <a:lnTo>
                      <a:pt x="291" y="130"/>
                    </a:lnTo>
                    <a:lnTo>
                      <a:pt x="278" y="115"/>
                    </a:lnTo>
                    <a:lnTo>
                      <a:pt x="263" y="98"/>
                    </a:lnTo>
                    <a:lnTo>
                      <a:pt x="250" y="79"/>
                    </a:lnTo>
                    <a:lnTo>
                      <a:pt x="240" y="61"/>
                    </a:lnTo>
                    <a:lnTo>
                      <a:pt x="231" y="44"/>
                    </a:lnTo>
                    <a:lnTo>
                      <a:pt x="225" y="28"/>
                    </a:lnTo>
                    <a:lnTo>
                      <a:pt x="221" y="17"/>
                    </a:lnTo>
                    <a:lnTo>
                      <a:pt x="223" y="8"/>
                    </a:lnTo>
                    <a:lnTo>
                      <a:pt x="225" y="1"/>
                    </a:lnTo>
                    <a:lnTo>
                      <a:pt x="23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 name="Line 127"/>
              <p:cNvSpPr>
                <a:spLocks noChangeShapeType="1"/>
              </p:cNvSpPr>
              <p:nvPr/>
            </p:nvSpPr>
            <p:spPr bwMode="auto">
              <a:xfrm>
                <a:off x="5972175" y="4316413"/>
                <a:ext cx="22225"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Line 128"/>
              <p:cNvSpPr>
                <a:spLocks noChangeShapeType="1"/>
              </p:cNvSpPr>
              <p:nvPr/>
            </p:nvSpPr>
            <p:spPr bwMode="auto">
              <a:xfrm>
                <a:off x="5994400" y="4349750"/>
                <a:ext cx="20638"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Line 129"/>
              <p:cNvSpPr>
                <a:spLocks noChangeShapeType="1"/>
              </p:cNvSpPr>
              <p:nvPr/>
            </p:nvSpPr>
            <p:spPr bwMode="auto">
              <a:xfrm>
                <a:off x="6015038" y="4383088"/>
                <a:ext cx="1588"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Line 130"/>
              <p:cNvSpPr>
                <a:spLocks noChangeShapeType="1"/>
              </p:cNvSpPr>
              <p:nvPr/>
            </p:nvSpPr>
            <p:spPr bwMode="auto">
              <a:xfrm>
                <a:off x="6016625" y="4387850"/>
                <a:ext cx="3175"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Line 131"/>
              <p:cNvSpPr>
                <a:spLocks noChangeShapeType="1"/>
              </p:cNvSpPr>
              <p:nvPr/>
            </p:nvSpPr>
            <p:spPr bwMode="auto">
              <a:xfrm>
                <a:off x="6019800" y="4394200"/>
                <a:ext cx="3175"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Line 132"/>
              <p:cNvSpPr>
                <a:spLocks noChangeShapeType="1"/>
              </p:cNvSpPr>
              <p:nvPr/>
            </p:nvSpPr>
            <p:spPr bwMode="auto">
              <a:xfrm>
                <a:off x="6022975" y="4402138"/>
                <a:ext cx="4763" cy="111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Line 133"/>
              <p:cNvSpPr>
                <a:spLocks noChangeShapeType="1"/>
              </p:cNvSpPr>
              <p:nvPr/>
            </p:nvSpPr>
            <p:spPr bwMode="auto">
              <a:xfrm>
                <a:off x="6027738" y="4413250"/>
                <a:ext cx="6350"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Line 134"/>
              <p:cNvSpPr>
                <a:spLocks noChangeShapeType="1"/>
              </p:cNvSpPr>
              <p:nvPr/>
            </p:nvSpPr>
            <p:spPr bwMode="auto">
              <a:xfrm>
                <a:off x="6034088" y="4430713"/>
                <a:ext cx="3175"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Line 135"/>
              <p:cNvSpPr>
                <a:spLocks noChangeShapeType="1"/>
              </p:cNvSpPr>
              <p:nvPr/>
            </p:nvSpPr>
            <p:spPr bwMode="auto">
              <a:xfrm>
                <a:off x="6037263" y="4448175"/>
                <a:ext cx="3175" cy="301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Line 136"/>
              <p:cNvSpPr>
                <a:spLocks noChangeShapeType="1"/>
              </p:cNvSpPr>
              <p:nvPr/>
            </p:nvSpPr>
            <p:spPr bwMode="auto">
              <a:xfrm flipH="1">
                <a:off x="6034088" y="4478338"/>
                <a:ext cx="6350"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Line 137"/>
              <p:cNvSpPr>
                <a:spLocks noChangeShapeType="1"/>
              </p:cNvSpPr>
              <p:nvPr/>
            </p:nvSpPr>
            <p:spPr bwMode="auto">
              <a:xfrm flipH="1">
                <a:off x="6019800" y="4511675"/>
                <a:ext cx="14288" cy="317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Line 138"/>
              <p:cNvSpPr>
                <a:spLocks noChangeShapeType="1"/>
              </p:cNvSpPr>
              <p:nvPr/>
            </p:nvSpPr>
            <p:spPr bwMode="auto">
              <a:xfrm flipH="1">
                <a:off x="6013450" y="4543425"/>
                <a:ext cx="6350" cy="15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Line 139"/>
              <p:cNvSpPr>
                <a:spLocks noChangeShapeType="1"/>
              </p:cNvSpPr>
              <p:nvPr/>
            </p:nvSpPr>
            <p:spPr bwMode="auto">
              <a:xfrm flipH="1">
                <a:off x="5995988" y="4545013"/>
                <a:ext cx="17463"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Line 140"/>
              <p:cNvSpPr>
                <a:spLocks noChangeShapeType="1"/>
              </p:cNvSpPr>
              <p:nvPr/>
            </p:nvSpPr>
            <p:spPr bwMode="auto">
              <a:xfrm flipH="1">
                <a:off x="5972175" y="4549775"/>
                <a:ext cx="23813"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Line 141"/>
              <p:cNvSpPr>
                <a:spLocks noChangeShapeType="1"/>
              </p:cNvSpPr>
              <p:nvPr/>
            </p:nvSpPr>
            <p:spPr bwMode="auto">
              <a:xfrm flipH="1">
                <a:off x="5935663" y="4557713"/>
                <a:ext cx="36513"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Line 142"/>
              <p:cNvSpPr>
                <a:spLocks noChangeShapeType="1"/>
              </p:cNvSpPr>
              <p:nvPr/>
            </p:nvSpPr>
            <p:spPr bwMode="auto">
              <a:xfrm flipH="1">
                <a:off x="5894388" y="4570413"/>
                <a:ext cx="41275" cy="142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Line 143"/>
              <p:cNvSpPr>
                <a:spLocks noChangeShapeType="1"/>
              </p:cNvSpPr>
              <p:nvPr/>
            </p:nvSpPr>
            <p:spPr bwMode="auto">
              <a:xfrm flipH="1">
                <a:off x="5846763" y="4584700"/>
                <a:ext cx="47625" cy="190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Line 144"/>
              <p:cNvSpPr>
                <a:spLocks noChangeShapeType="1"/>
              </p:cNvSpPr>
              <p:nvPr/>
            </p:nvSpPr>
            <p:spPr bwMode="auto">
              <a:xfrm flipH="1">
                <a:off x="5794375" y="4603750"/>
                <a:ext cx="52388" cy="206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Line 145"/>
              <p:cNvSpPr>
                <a:spLocks noChangeShapeType="1"/>
              </p:cNvSpPr>
              <p:nvPr/>
            </p:nvSpPr>
            <p:spPr bwMode="auto">
              <a:xfrm flipH="1">
                <a:off x="5737225" y="4624388"/>
                <a:ext cx="57150" cy="254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Line 146"/>
              <p:cNvSpPr>
                <a:spLocks noChangeShapeType="1"/>
              </p:cNvSpPr>
              <p:nvPr/>
            </p:nvSpPr>
            <p:spPr bwMode="auto">
              <a:xfrm flipH="1">
                <a:off x="5676900" y="4649788"/>
                <a:ext cx="60325"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Line 147"/>
              <p:cNvSpPr>
                <a:spLocks noChangeShapeType="1"/>
              </p:cNvSpPr>
              <p:nvPr/>
            </p:nvSpPr>
            <p:spPr bwMode="auto">
              <a:xfrm flipH="1">
                <a:off x="5614988" y="4678363"/>
                <a:ext cx="61913" cy="317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Line 148"/>
              <p:cNvSpPr>
                <a:spLocks noChangeShapeType="1"/>
              </p:cNvSpPr>
              <p:nvPr/>
            </p:nvSpPr>
            <p:spPr bwMode="auto">
              <a:xfrm flipH="1">
                <a:off x="5549900" y="4710113"/>
                <a:ext cx="65088" cy="365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Line 149"/>
              <p:cNvSpPr>
                <a:spLocks noChangeShapeType="1"/>
              </p:cNvSpPr>
              <p:nvPr/>
            </p:nvSpPr>
            <p:spPr bwMode="auto">
              <a:xfrm flipH="1">
                <a:off x="5484813" y="4746625"/>
                <a:ext cx="65088"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Line 150"/>
              <p:cNvSpPr>
                <a:spLocks noChangeShapeType="1"/>
              </p:cNvSpPr>
              <p:nvPr/>
            </p:nvSpPr>
            <p:spPr bwMode="auto">
              <a:xfrm flipV="1">
                <a:off x="5484813" y="4706938"/>
                <a:ext cx="9525" cy="777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Line 151"/>
              <p:cNvSpPr>
                <a:spLocks noChangeShapeType="1"/>
              </p:cNvSpPr>
              <p:nvPr/>
            </p:nvSpPr>
            <p:spPr bwMode="auto">
              <a:xfrm flipV="1">
                <a:off x="5494338" y="4518025"/>
                <a:ext cx="215900" cy="1889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Line 152"/>
              <p:cNvSpPr>
                <a:spLocks noChangeShapeType="1"/>
              </p:cNvSpPr>
              <p:nvPr/>
            </p:nvSpPr>
            <p:spPr bwMode="auto">
              <a:xfrm flipV="1">
                <a:off x="5710238" y="4418013"/>
                <a:ext cx="236538" cy="1000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Line 153"/>
              <p:cNvSpPr>
                <a:spLocks noChangeShapeType="1"/>
              </p:cNvSpPr>
              <p:nvPr/>
            </p:nvSpPr>
            <p:spPr bwMode="auto">
              <a:xfrm flipH="1" flipV="1">
                <a:off x="5926138" y="4394200"/>
                <a:ext cx="20638" cy="238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Line 154"/>
              <p:cNvSpPr>
                <a:spLocks noChangeShapeType="1"/>
              </p:cNvSpPr>
              <p:nvPr/>
            </p:nvSpPr>
            <p:spPr bwMode="auto">
              <a:xfrm flipH="1" flipV="1">
                <a:off x="5902325" y="4367213"/>
                <a:ext cx="23813" cy="269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Line 155"/>
              <p:cNvSpPr>
                <a:spLocks noChangeShapeType="1"/>
              </p:cNvSpPr>
              <p:nvPr/>
            </p:nvSpPr>
            <p:spPr bwMode="auto">
              <a:xfrm flipH="1" flipV="1">
                <a:off x="5881688" y="4337050"/>
                <a:ext cx="20638" cy="301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Line 156"/>
              <p:cNvSpPr>
                <a:spLocks noChangeShapeType="1"/>
              </p:cNvSpPr>
              <p:nvPr/>
            </p:nvSpPr>
            <p:spPr bwMode="auto">
              <a:xfrm flipH="1" flipV="1">
                <a:off x="5865813" y="4308475"/>
                <a:ext cx="15875"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Line 157"/>
              <p:cNvSpPr>
                <a:spLocks noChangeShapeType="1"/>
              </p:cNvSpPr>
              <p:nvPr/>
            </p:nvSpPr>
            <p:spPr bwMode="auto">
              <a:xfrm flipH="1" flipV="1">
                <a:off x="5851525" y="4281488"/>
                <a:ext cx="14288" cy="269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Line 158"/>
              <p:cNvSpPr>
                <a:spLocks noChangeShapeType="1"/>
              </p:cNvSpPr>
              <p:nvPr/>
            </p:nvSpPr>
            <p:spPr bwMode="auto">
              <a:xfrm flipH="1" flipV="1">
                <a:off x="5842000" y="4256088"/>
                <a:ext cx="9525" cy="254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Line 159"/>
              <p:cNvSpPr>
                <a:spLocks noChangeShapeType="1"/>
              </p:cNvSpPr>
              <p:nvPr/>
            </p:nvSpPr>
            <p:spPr bwMode="auto">
              <a:xfrm flipH="1" flipV="1">
                <a:off x="5835650" y="4238625"/>
                <a:ext cx="6350"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Line 160"/>
              <p:cNvSpPr>
                <a:spLocks noChangeShapeType="1"/>
              </p:cNvSpPr>
              <p:nvPr/>
            </p:nvSpPr>
            <p:spPr bwMode="auto">
              <a:xfrm flipV="1">
                <a:off x="5835650" y="4224338"/>
                <a:ext cx="3175" cy="142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Line 161"/>
              <p:cNvSpPr>
                <a:spLocks noChangeShapeType="1"/>
              </p:cNvSpPr>
              <p:nvPr/>
            </p:nvSpPr>
            <p:spPr bwMode="auto">
              <a:xfrm flipV="1">
                <a:off x="5838825" y="4213225"/>
                <a:ext cx="3175" cy="111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Line 162"/>
              <p:cNvSpPr>
                <a:spLocks noChangeShapeType="1"/>
              </p:cNvSpPr>
              <p:nvPr/>
            </p:nvSpPr>
            <p:spPr bwMode="auto">
              <a:xfrm flipV="1">
                <a:off x="5842000" y="4211638"/>
                <a:ext cx="12700" cy="15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Line 163"/>
              <p:cNvSpPr>
                <a:spLocks noChangeShapeType="1"/>
              </p:cNvSpPr>
              <p:nvPr/>
            </p:nvSpPr>
            <p:spPr bwMode="auto">
              <a:xfrm>
                <a:off x="5854700" y="4211638"/>
                <a:ext cx="19050"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Line 164"/>
              <p:cNvSpPr>
                <a:spLocks noChangeShapeType="1"/>
              </p:cNvSpPr>
              <p:nvPr/>
            </p:nvSpPr>
            <p:spPr bwMode="auto">
              <a:xfrm>
                <a:off x="5873750" y="4219575"/>
                <a:ext cx="20638" cy="142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Line 165"/>
              <p:cNvSpPr>
                <a:spLocks noChangeShapeType="1"/>
              </p:cNvSpPr>
              <p:nvPr/>
            </p:nvSpPr>
            <p:spPr bwMode="auto">
              <a:xfrm>
                <a:off x="5894388" y="4233863"/>
                <a:ext cx="25400" cy="206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Line 166"/>
              <p:cNvSpPr>
                <a:spLocks noChangeShapeType="1"/>
              </p:cNvSpPr>
              <p:nvPr/>
            </p:nvSpPr>
            <p:spPr bwMode="auto">
              <a:xfrm>
                <a:off x="5919788" y="4254500"/>
                <a:ext cx="25400"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Line 167"/>
              <p:cNvSpPr>
                <a:spLocks noChangeShapeType="1"/>
              </p:cNvSpPr>
              <p:nvPr/>
            </p:nvSpPr>
            <p:spPr bwMode="auto">
              <a:xfrm>
                <a:off x="5945188" y="4283075"/>
                <a:ext cx="26988"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68"/>
              <p:cNvSpPr>
                <a:spLocks/>
              </p:cNvSpPr>
              <p:nvPr/>
            </p:nvSpPr>
            <p:spPr bwMode="auto">
              <a:xfrm>
                <a:off x="5884863" y="4271963"/>
                <a:ext cx="146050" cy="203200"/>
              </a:xfrm>
              <a:custGeom>
                <a:avLst/>
                <a:gdLst>
                  <a:gd name="T0" fmla="*/ 6 w 92"/>
                  <a:gd name="T1" fmla="*/ 0 h 128"/>
                  <a:gd name="T2" fmla="*/ 14 w 92"/>
                  <a:gd name="T3" fmla="*/ 4 h 128"/>
                  <a:gd name="T4" fmla="*/ 23 w 92"/>
                  <a:gd name="T5" fmla="*/ 11 h 128"/>
                  <a:gd name="T6" fmla="*/ 34 w 92"/>
                  <a:gd name="T7" fmla="*/ 22 h 128"/>
                  <a:gd name="T8" fmla="*/ 39 w 92"/>
                  <a:gd name="T9" fmla="*/ 28 h 128"/>
                  <a:gd name="T10" fmla="*/ 58 w 92"/>
                  <a:gd name="T11" fmla="*/ 52 h 128"/>
                  <a:gd name="T12" fmla="*/ 72 w 92"/>
                  <a:gd name="T13" fmla="*/ 73 h 128"/>
                  <a:gd name="T14" fmla="*/ 82 w 92"/>
                  <a:gd name="T15" fmla="*/ 89 h 128"/>
                  <a:gd name="T16" fmla="*/ 89 w 92"/>
                  <a:gd name="T17" fmla="*/ 100 h 128"/>
                  <a:gd name="T18" fmla="*/ 91 w 92"/>
                  <a:gd name="T19" fmla="*/ 110 h 128"/>
                  <a:gd name="T20" fmla="*/ 92 w 92"/>
                  <a:gd name="T21" fmla="*/ 116 h 128"/>
                  <a:gd name="T22" fmla="*/ 92 w 92"/>
                  <a:gd name="T23" fmla="*/ 121 h 128"/>
                  <a:gd name="T24" fmla="*/ 92 w 92"/>
                  <a:gd name="T25" fmla="*/ 124 h 128"/>
                  <a:gd name="T26" fmla="*/ 91 w 92"/>
                  <a:gd name="T27" fmla="*/ 125 h 128"/>
                  <a:gd name="T28" fmla="*/ 90 w 92"/>
                  <a:gd name="T29" fmla="*/ 125 h 128"/>
                  <a:gd name="T30" fmla="*/ 68 w 92"/>
                  <a:gd name="T31" fmla="*/ 128 h 128"/>
                  <a:gd name="T32" fmla="*/ 39 w 92"/>
                  <a:gd name="T33" fmla="*/ 92 h 128"/>
                  <a:gd name="T34" fmla="*/ 53 w 92"/>
                  <a:gd name="T35" fmla="*/ 85 h 128"/>
                  <a:gd name="T36" fmla="*/ 44 w 92"/>
                  <a:gd name="T37" fmla="*/ 77 h 128"/>
                  <a:gd name="T38" fmla="*/ 32 w 92"/>
                  <a:gd name="T39" fmla="*/ 66 h 128"/>
                  <a:gd name="T40" fmla="*/ 22 w 92"/>
                  <a:gd name="T41" fmla="*/ 52 h 128"/>
                  <a:gd name="T42" fmla="*/ 11 w 92"/>
                  <a:gd name="T43" fmla="*/ 39 h 128"/>
                  <a:gd name="T44" fmla="*/ 5 w 92"/>
                  <a:gd name="T45" fmla="*/ 26 h 128"/>
                  <a:gd name="T46" fmla="*/ 1 w 92"/>
                  <a:gd name="T47" fmla="*/ 14 h 128"/>
                  <a:gd name="T48" fmla="*/ 0 w 92"/>
                  <a:gd name="T49" fmla="*/ 6 h 128"/>
                  <a:gd name="T50" fmla="*/ 1 w 92"/>
                  <a:gd name="T51" fmla="*/ 1 h 128"/>
                  <a:gd name="T52" fmla="*/ 6 w 92"/>
                  <a:gd name="T5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2" h="128">
                    <a:moveTo>
                      <a:pt x="6" y="0"/>
                    </a:moveTo>
                    <a:lnTo>
                      <a:pt x="14" y="4"/>
                    </a:lnTo>
                    <a:lnTo>
                      <a:pt x="23" y="11"/>
                    </a:lnTo>
                    <a:lnTo>
                      <a:pt x="34" y="22"/>
                    </a:lnTo>
                    <a:lnTo>
                      <a:pt x="39" y="28"/>
                    </a:lnTo>
                    <a:lnTo>
                      <a:pt x="58" y="52"/>
                    </a:lnTo>
                    <a:lnTo>
                      <a:pt x="72" y="73"/>
                    </a:lnTo>
                    <a:lnTo>
                      <a:pt x="82" y="89"/>
                    </a:lnTo>
                    <a:lnTo>
                      <a:pt x="89" y="100"/>
                    </a:lnTo>
                    <a:lnTo>
                      <a:pt x="91" y="110"/>
                    </a:lnTo>
                    <a:lnTo>
                      <a:pt x="92" y="116"/>
                    </a:lnTo>
                    <a:lnTo>
                      <a:pt x="92" y="121"/>
                    </a:lnTo>
                    <a:lnTo>
                      <a:pt x="92" y="124"/>
                    </a:lnTo>
                    <a:lnTo>
                      <a:pt x="91" y="125"/>
                    </a:lnTo>
                    <a:lnTo>
                      <a:pt x="90" y="125"/>
                    </a:lnTo>
                    <a:lnTo>
                      <a:pt x="68" y="128"/>
                    </a:lnTo>
                    <a:lnTo>
                      <a:pt x="39" y="92"/>
                    </a:lnTo>
                    <a:lnTo>
                      <a:pt x="53" y="85"/>
                    </a:lnTo>
                    <a:lnTo>
                      <a:pt x="44" y="77"/>
                    </a:lnTo>
                    <a:lnTo>
                      <a:pt x="32" y="66"/>
                    </a:lnTo>
                    <a:lnTo>
                      <a:pt x="22" y="52"/>
                    </a:lnTo>
                    <a:lnTo>
                      <a:pt x="11" y="39"/>
                    </a:lnTo>
                    <a:lnTo>
                      <a:pt x="5" y="26"/>
                    </a:lnTo>
                    <a:lnTo>
                      <a:pt x="1" y="14"/>
                    </a:lnTo>
                    <a:lnTo>
                      <a:pt x="0" y="6"/>
                    </a:lnTo>
                    <a:lnTo>
                      <a:pt x="1" y="1"/>
                    </a:lnTo>
                    <a:lnTo>
                      <a:pt x="6"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2" name="Line 169"/>
              <p:cNvSpPr>
                <a:spLocks noChangeShapeType="1"/>
              </p:cNvSpPr>
              <p:nvPr/>
            </p:nvSpPr>
            <p:spPr bwMode="auto">
              <a:xfrm>
                <a:off x="5938838" y="4306888"/>
                <a:ext cx="7938" cy="95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Line 170"/>
              <p:cNvSpPr>
                <a:spLocks noChangeShapeType="1"/>
              </p:cNvSpPr>
              <p:nvPr/>
            </p:nvSpPr>
            <p:spPr bwMode="auto">
              <a:xfrm>
                <a:off x="5946775" y="4316413"/>
                <a:ext cx="30163"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Line 171"/>
              <p:cNvSpPr>
                <a:spLocks noChangeShapeType="1"/>
              </p:cNvSpPr>
              <p:nvPr/>
            </p:nvSpPr>
            <p:spPr bwMode="auto">
              <a:xfrm>
                <a:off x="5976938" y="4354513"/>
                <a:ext cx="22225"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Line 172"/>
              <p:cNvSpPr>
                <a:spLocks noChangeShapeType="1"/>
              </p:cNvSpPr>
              <p:nvPr/>
            </p:nvSpPr>
            <p:spPr bwMode="auto">
              <a:xfrm>
                <a:off x="5999163" y="4387850"/>
                <a:ext cx="15875" cy="254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Line 173"/>
              <p:cNvSpPr>
                <a:spLocks noChangeShapeType="1"/>
              </p:cNvSpPr>
              <p:nvPr/>
            </p:nvSpPr>
            <p:spPr bwMode="auto">
              <a:xfrm>
                <a:off x="6015038" y="4413250"/>
                <a:ext cx="11113"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Line 174"/>
              <p:cNvSpPr>
                <a:spLocks noChangeShapeType="1"/>
              </p:cNvSpPr>
              <p:nvPr/>
            </p:nvSpPr>
            <p:spPr bwMode="auto">
              <a:xfrm>
                <a:off x="6026150" y="4430713"/>
                <a:ext cx="3175" cy="158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Line 175"/>
              <p:cNvSpPr>
                <a:spLocks noChangeShapeType="1"/>
              </p:cNvSpPr>
              <p:nvPr/>
            </p:nvSpPr>
            <p:spPr bwMode="auto">
              <a:xfrm>
                <a:off x="6029325" y="4446588"/>
                <a:ext cx="1588" cy="95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Line 176"/>
              <p:cNvSpPr>
                <a:spLocks noChangeShapeType="1"/>
              </p:cNvSpPr>
              <p:nvPr/>
            </p:nvSpPr>
            <p:spPr bwMode="auto">
              <a:xfrm>
                <a:off x="6030913" y="4456113"/>
                <a:ext cx="0"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Line 177"/>
              <p:cNvSpPr>
                <a:spLocks noChangeShapeType="1"/>
              </p:cNvSpPr>
              <p:nvPr/>
            </p:nvSpPr>
            <p:spPr bwMode="auto">
              <a:xfrm>
                <a:off x="6030913" y="4464050"/>
                <a:ext cx="0"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Line 178"/>
              <p:cNvSpPr>
                <a:spLocks noChangeShapeType="1"/>
              </p:cNvSpPr>
              <p:nvPr/>
            </p:nvSpPr>
            <p:spPr bwMode="auto">
              <a:xfrm flipH="1">
                <a:off x="6029325" y="4468813"/>
                <a:ext cx="1588" cy="15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Line 179"/>
              <p:cNvSpPr>
                <a:spLocks noChangeShapeType="1"/>
              </p:cNvSpPr>
              <p:nvPr/>
            </p:nvSpPr>
            <p:spPr bwMode="auto">
              <a:xfrm flipH="1">
                <a:off x="6027738" y="4470400"/>
                <a:ext cx="1588" cy="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Line 180"/>
              <p:cNvSpPr>
                <a:spLocks noChangeShapeType="1"/>
              </p:cNvSpPr>
              <p:nvPr/>
            </p:nvSpPr>
            <p:spPr bwMode="auto">
              <a:xfrm flipH="1">
                <a:off x="5992813" y="4470400"/>
                <a:ext cx="34925"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Line 181"/>
              <p:cNvSpPr>
                <a:spLocks noChangeShapeType="1"/>
              </p:cNvSpPr>
              <p:nvPr/>
            </p:nvSpPr>
            <p:spPr bwMode="auto">
              <a:xfrm flipH="1" flipV="1">
                <a:off x="5946775" y="4418013"/>
                <a:ext cx="46038" cy="571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Line 182"/>
              <p:cNvSpPr>
                <a:spLocks noChangeShapeType="1"/>
              </p:cNvSpPr>
              <p:nvPr/>
            </p:nvSpPr>
            <p:spPr bwMode="auto">
              <a:xfrm flipV="1">
                <a:off x="5946775" y="4406900"/>
                <a:ext cx="22225" cy="111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Line 183"/>
              <p:cNvSpPr>
                <a:spLocks noChangeShapeType="1"/>
              </p:cNvSpPr>
              <p:nvPr/>
            </p:nvSpPr>
            <p:spPr bwMode="auto">
              <a:xfrm flipH="1" flipV="1">
                <a:off x="5954713" y="4394200"/>
                <a:ext cx="14288"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Line 184"/>
              <p:cNvSpPr>
                <a:spLocks noChangeShapeType="1"/>
              </p:cNvSpPr>
              <p:nvPr/>
            </p:nvSpPr>
            <p:spPr bwMode="auto">
              <a:xfrm flipH="1" flipV="1">
                <a:off x="5935663" y="4376738"/>
                <a:ext cx="19050"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Line 185"/>
              <p:cNvSpPr>
                <a:spLocks noChangeShapeType="1"/>
              </p:cNvSpPr>
              <p:nvPr/>
            </p:nvSpPr>
            <p:spPr bwMode="auto">
              <a:xfrm flipH="1" flipV="1">
                <a:off x="5919788" y="4354513"/>
                <a:ext cx="15875" cy="222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Line 186"/>
              <p:cNvSpPr>
                <a:spLocks noChangeShapeType="1"/>
              </p:cNvSpPr>
              <p:nvPr/>
            </p:nvSpPr>
            <p:spPr bwMode="auto">
              <a:xfrm flipH="1" flipV="1">
                <a:off x="5902325" y="4333875"/>
                <a:ext cx="17463" cy="206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Line 187"/>
              <p:cNvSpPr>
                <a:spLocks noChangeShapeType="1"/>
              </p:cNvSpPr>
              <p:nvPr/>
            </p:nvSpPr>
            <p:spPr bwMode="auto">
              <a:xfrm flipH="1" flipV="1">
                <a:off x="5892800" y="4313238"/>
                <a:ext cx="9525" cy="206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Line 188"/>
              <p:cNvSpPr>
                <a:spLocks noChangeShapeType="1"/>
              </p:cNvSpPr>
              <p:nvPr/>
            </p:nvSpPr>
            <p:spPr bwMode="auto">
              <a:xfrm flipH="1" flipV="1">
                <a:off x="5886450" y="4294188"/>
                <a:ext cx="6350" cy="190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Line 189"/>
              <p:cNvSpPr>
                <a:spLocks noChangeShapeType="1"/>
              </p:cNvSpPr>
              <p:nvPr/>
            </p:nvSpPr>
            <p:spPr bwMode="auto">
              <a:xfrm flipH="1" flipV="1">
                <a:off x="5884863" y="4281488"/>
                <a:ext cx="1588"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Line 190"/>
              <p:cNvSpPr>
                <a:spLocks noChangeShapeType="1"/>
              </p:cNvSpPr>
              <p:nvPr/>
            </p:nvSpPr>
            <p:spPr bwMode="auto">
              <a:xfrm flipV="1">
                <a:off x="5884863" y="4273550"/>
                <a:ext cx="1588"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Line 191"/>
              <p:cNvSpPr>
                <a:spLocks noChangeShapeType="1"/>
              </p:cNvSpPr>
              <p:nvPr/>
            </p:nvSpPr>
            <p:spPr bwMode="auto">
              <a:xfrm flipV="1">
                <a:off x="5886450" y="4271963"/>
                <a:ext cx="7938" cy="15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Line 192"/>
              <p:cNvSpPr>
                <a:spLocks noChangeShapeType="1"/>
              </p:cNvSpPr>
              <p:nvPr/>
            </p:nvSpPr>
            <p:spPr bwMode="auto">
              <a:xfrm>
                <a:off x="5894388" y="4271963"/>
                <a:ext cx="12700"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Line 193"/>
              <p:cNvSpPr>
                <a:spLocks noChangeShapeType="1"/>
              </p:cNvSpPr>
              <p:nvPr/>
            </p:nvSpPr>
            <p:spPr bwMode="auto">
              <a:xfrm>
                <a:off x="5907088" y="4278313"/>
                <a:ext cx="14288" cy="111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Line 194"/>
              <p:cNvSpPr>
                <a:spLocks noChangeShapeType="1"/>
              </p:cNvSpPr>
              <p:nvPr/>
            </p:nvSpPr>
            <p:spPr bwMode="auto">
              <a:xfrm>
                <a:off x="5921375" y="4289425"/>
                <a:ext cx="17463"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95"/>
              <p:cNvSpPr>
                <a:spLocks/>
              </p:cNvSpPr>
              <p:nvPr/>
            </p:nvSpPr>
            <p:spPr bwMode="auto">
              <a:xfrm>
                <a:off x="5915025" y="4327525"/>
                <a:ext cx="68263" cy="79375"/>
              </a:xfrm>
              <a:custGeom>
                <a:avLst/>
                <a:gdLst>
                  <a:gd name="T0" fmla="*/ 22 w 43"/>
                  <a:gd name="T1" fmla="*/ 0 h 50"/>
                  <a:gd name="T2" fmla="*/ 32 w 43"/>
                  <a:gd name="T3" fmla="*/ 14 h 50"/>
                  <a:gd name="T4" fmla="*/ 38 w 43"/>
                  <a:gd name="T5" fmla="*/ 26 h 50"/>
                  <a:gd name="T6" fmla="*/ 42 w 43"/>
                  <a:gd name="T7" fmla="*/ 37 h 50"/>
                  <a:gd name="T8" fmla="*/ 43 w 43"/>
                  <a:gd name="T9" fmla="*/ 44 h 50"/>
                  <a:gd name="T10" fmla="*/ 42 w 43"/>
                  <a:gd name="T11" fmla="*/ 48 h 50"/>
                  <a:gd name="T12" fmla="*/ 37 w 43"/>
                  <a:gd name="T13" fmla="*/ 50 h 50"/>
                  <a:gd name="T14" fmla="*/ 29 w 43"/>
                  <a:gd name="T15" fmla="*/ 46 h 50"/>
                  <a:gd name="T16" fmla="*/ 21 w 43"/>
                  <a:gd name="T17" fmla="*/ 38 h 50"/>
                  <a:gd name="T18" fmla="*/ 11 w 43"/>
                  <a:gd name="T19" fmla="*/ 29 h 50"/>
                  <a:gd name="T20" fmla="*/ 0 w 43"/>
                  <a:gd name="T21" fmla="*/ 16 h 50"/>
                  <a:gd name="T22" fmla="*/ 12 w 43"/>
                  <a:gd name="T23" fmla="*/ 8 h 50"/>
                  <a:gd name="T24" fmla="*/ 22 w 43"/>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50">
                    <a:moveTo>
                      <a:pt x="22" y="0"/>
                    </a:moveTo>
                    <a:lnTo>
                      <a:pt x="32" y="14"/>
                    </a:lnTo>
                    <a:lnTo>
                      <a:pt x="38" y="26"/>
                    </a:lnTo>
                    <a:lnTo>
                      <a:pt x="42" y="37"/>
                    </a:lnTo>
                    <a:lnTo>
                      <a:pt x="43" y="44"/>
                    </a:lnTo>
                    <a:lnTo>
                      <a:pt x="42" y="48"/>
                    </a:lnTo>
                    <a:lnTo>
                      <a:pt x="37" y="50"/>
                    </a:lnTo>
                    <a:lnTo>
                      <a:pt x="29" y="46"/>
                    </a:lnTo>
                    <a:lnTo>
                      <a:pt x="21" y="38"/>
                    </a:lnTo>
                    <a:lnTo>
                      <a:pt x="11" y="29"/>
                    </a:lnTo>
                    <a:lnTo>
                      <a:pt x="0" y="16"/>
                    </a:lnTo>
                    <a:lnTo>
                      <a:pt x="12" y="8"/>
                    </a:lnTo>
                    <a:lnTo>
                      <a:pt x="22" y="0"/>
                    </a:lnTo>
                    <a:close/>
                  </a:path>
                </a:pathLst>
              </a:custGeom>
              <a:solidFill>
                <a:srgbClr val="1A1A1A"/>
              </a:solidFill>
              <a:ln w="0">
                <a:solidFill>
                  <a:srgbClr val="1A1A1A"/>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196"/>
              <p:cNvSpPr>
                <a:spLocks/>
              </p:cNvSpPr>
              <p:nvPr/>
            </p:nvSpPr>
            <p:spPr bwMode="auto">
              <a:xfrm>
                <a:off x="5126038" y="4214813"/>
                <a:ext cx="901700" cy="725488"/>
              </a:xfrm>
              <a:custGeom>
                <a:avLst/>
                <a:gdLst>
                  <a:gd name="T0" fmla="*/ 450 w 568"/>
                  <a:gd name="T1" fmla="*/ 0 h 457"/>
                  <a:gd name="T2" fmla="*/ 447 w 568"/>
                  <a:gd name="T3" fmla="*/ 8 h 457"/>
                  <a:gd name="T4" fmla="*/ 449 w 568"/>
                  <a:gd name="T5" fmla="*/ 21 h 457"/>
                  <a:gd name="T6" fmla="*/ 454 w 568"/>
                  <a:gd name="T7" fmla="*/ 36 h 457"/>
                  <a:gd name="T8" fmla="*/ 463 w 568"/>
                  <a:gd name="T9" fmla="*/ 54 h 457"/>
                  <a:gd name="T10" fmla="*/ 475 w 568"/>
                  <a:gd name="T11" fmla="*/ 75 h 457"/>
                  <a:gd name="T12" fmla="*/ 489 w 568"/>
                  <a:gd name="T13" fmla="*/ 96 h 457"/>
                  <a:gd name="T14" fmla="*/ 505 w 568"/>
                  <a:gd name="T15" fmla="*/ 115 h 457"/>
                  <a:gd name="T16" fmla="*/ 521 w 568"/>
                  <a:gd name="T17" fmla="*/ 132 h 457"/>
                  <a:gd name="T18" fmla="*/ 535 w 568"/>
                  <a:gd name="T19" fmla="*/ 146 h 457"/>
                  <a:gd name="T20" fmla="*/ 550 w 568"/>
                  <a:gd name="T21" fmla="*/ 156 h 457"/>
                  <a:gd name="T22" fmla="*/ 560 w 568"/>
                  <a:gd name="T23" fmla="*/ 161 h 457"/>
                  <a:gd name="T24" fmla="*/ 568 w 568"/>
                  <a:gd name="T25" fmla="*/ 161 h 457"/>
                  <a:gd name="T26" fmla="*/ 561 w 568"/>
                  <a:gd name="T27" fmla="*/ 165 h 457"/>
                  <a:gd name="T28" fmla="*/ 547 w 568"/>
                  <a:gd name="T29" fmla="*/ 173 h 457"/>
                  <a:gd name="T30" fmla="*/ 529 w 568"/>
                  <a:gd name="T31" fmla="*/ 183 h 457"/>
                  <a:gd name="T32" fmla="*/ 505 w 568"/>
                  <a:gd name="T33" fmla="*/ 197 h 457"/>
                  <a:gd name="T34" fmla="*/ 478 w 568"/>
                  <a:gd name="T35" fmla="*/ 211 h 457"/>
                  <a:gd name="T36" fmla="*/ 446 w 568"/>
                  <a:gd name="T37" fmla="*/ 229 h 457"/>
                  <a:gd name="T38" fmla="*/ 413 w 568"/>
                  <a:gd name="T39" fmla="*/ 248 h 457"/>
                  <a:gd name="T40" fmla="*/ 378 w 568"/>
                  <a:gd name="T41" fmla="*/ 268 h 457"/>
                  <a:gd name="T42" fmla="*/ 340 w 568"/>
                  <a:gd name="T43" fmla="*/ 291 h 457"/>
                  <a:gd name="T44" fmla="*/ 302 w 568"/>
                  <a:gd name="T45" fmla="*/ 313 h 457"/>
                  <a:gd name="T46" fmla="*/ 264 w 568"/>
                  <a:gd name="T47" fmla="*/ 336 h 457"/>
                  <a:gd name="T48" fmla="*/ 226 w 568"/>
                  <a:gd name="T49" fmla="*/ 360 h 457"/>
                  <a:gd name="T50" fmla="*/ 190 w 568"/>
                  <a:gd name="T51" fmla="*/ 384 h 457"/>
                  <a:gd name="T52" fmla="*/ 156 w 568"/>
                  <a:gd name="T53" fmla="*/ 406 h 457"/>
                  <a:gd name="T54" fmla="*/ 123 w 568"/>
                  <a:gd name="T55" fmla="*/ 428 h 457"/>
                  <a:gd name="T56" fmla="*/ 93 w 568"/>
                  <a:gd name="T57" fmla="*/ 450 h 457"/>
                  <a:gd name="T58" fmla="*/ 85 w 568"/>
                  <a:gd name="T59" fmla="*/ 454 h 457"/>
                  <a:gd name="T60" fmla="*/ 73 w 568"/>
                  <a:gd name="T61" fmla="*/ 457 h 457"/>
                  <a:gd name="T62" fmla="*/ 63 w 568"/>
                  <a:gd name="T63" fmla="*/ 456 h 457"/>
                  <a:gd name="T64" fmla="*/ 51 w 568"/>
                  <a:gd name="T65" fmla="*/ 449 h 457"/>
                  <a:gd name="T66" fmla="*/ 38 w 568"/>
                  <a:gd name="T67" fmla="*/ 440 h 457"/>
                  <a:gd name="T68" fmla="*/ 25 w 568"/>
                  <a:gd name="T69" fmla="*/ 428 h 457"/>
                  <a:gd name="T70" fmla="*/ 13 w 568"/>
                  <a:gd name="T71" fmla="*/ 412 h 457"/>
                  <a:gd name="T72" fmla="*/ 5 w 568"/>
                  <a:gd name="T73" fmla="*/ 393 h 457"/>
                  <a:gd name="T74" fmla="*/ 0 w 568"/>
                  <a:gd name="T75" fmla="*/ 369 h 457"/>
                  <a:gd name="T76" fmla="*/ 0 w 568"/>
                  <a:gd name="T77" fmla="*/ 367 h 457"/>
                  <a:gd name="T78" fmla="*/ 2 w 568"/>
                  <a:gd name="T79" fmla="*/ 364 h 457"/>
                  <a:gd name="T80" fmla="*/ 2 w 568"/>
                  <a:gd name="T81" fmla="*/ 360 h 457"/>
                  <a:gd name="T82" fmla="*/ 4 w 568"/>
                  <a:gd name="T83" fmla="*/ 356 h 457"/>
                  <a:gd name="T84" fmla="*/ 7 w 568"/>
                  <a:gd name="T85" fmla="*/ 352 h 457"/>
                  <a:gd name="T86" fmla="*/ 11 w 568"/>
                  <a:gd name="T87" fmla="*/ 348 h 457"/>
                  <a:gd name="T88" fmla="*/ 24 w 568"/>
                  <a:gd name="T89" fmla="*/ 340 h 457"/>
                  <a:gd name="T90" fmla="*/ 42 w 568"/>
                  <a:gd name="T91" fmla="*/ 329 h 457"/>
                  <a:gd name="T92" fmla="*/ 64 w 568"/>
                  <a:gd name="T93" fmla="*/ 313 h 457"/>
                  <a:gd name="T94" fmla="*/ 93 w 568"/>
                  <a:gd name="T95" fmla="*/ 295 h 457"/>
                  <a:gd name="T96" fmla="*/ 124 w 568"/>
                  <a:gd name="T97" fmla="*/ 271 h 457"/>
                  <a:gd name="T98" fmla="*/ 161 w 568"/>
                  <a:gd name="T99" fmla="*/ 244 h 457"/>
                  <a:gd name="T100" fmla="*/ 202 w 568"/>
                  <a:gd name="T101" fmla="*/ 214 h 457"/>
                  <a:gd name="T102" fmla="*/ 245 w 568"/>
                  <a:gd name="T103" fmla="*/ 180 h 457"/>
                  <a:gd name="T104" fmla="*/ 292 w 568"/>
                  <a:gd name="T105" fmla="*/ 140 h 457"/>
                  <a:gd name="T106" fmla="*/ 343 w 568"/>
                  <a:gd name="T107" fmla="*/ 98 h 457"/>
                  <a:gd name="T108" fmla="*/ 395 w 568"/>
                  <a:gd name="T109" fmla="*/ 51 h 457"/>
                  <a:gd name="T110" fmla="*/ 450 w 568"/>
                  <a:gd name="T111"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68" h="457">
                    <a:moveTo>
                      <a:pt x="450" y="0"/>
                    </a:moveTo>
                    <a:lnTo>
                      <a:pt x="447" y="8"/>
                    </a:lnTo>
                    <a:lnTo>
                      <a:pt x="449" y="21"/>
                    </a:lnTo>
                    <a:lnTo>
                      <a:pt x="454" y="36"/>
                    </a:lnTo>
                    <a:lnTo>
                      <a:pt x="463" y="54"/>
                    </a:lnTo>
                    <a:lnTo>
                      <a:pt x="475" y="75"/>
                    </a:lnTo>
                    <a:lnTo>
                      <a:pt x="489" y="96"/>
                    </a:lnTo>
                    <a:lnTo>
                      <a:pt x="505" y="115"/>
                    </a:lnTo>
                    <a:lnTo>
                      <a:pt x="521" y="132"/>
                    </a:lnTo>
                    <a:lnTo>
                      <a:pt x="535" y="146"/>
                    </a:lnTo>
                    <a:lnTo>
                      <a:pt x="550" y="156"/>
                    </a:lnTo>
                    <a:lnTo>
                      <a:pt x="560" y="161"/>
                    </a:lnTo>
                    <a:lnTo>
                      <a:pt x="568" y="161"/>
                    </a:lnTo>
                    <a:lnTo>
                      <a:pt x="561" y="165"/>
                    </a:lnTo>
                    <a:lnTo>
                      <a:pt x="547" y="173"/>
                    </a:lnTo>
                    <a:lnTo>
                      <a:pt x="529" y="183"/>
                    </a:lnTo>
                    <a:lnTo>
                      <a:pt x="505" y="197"/>
                    </a:lnTo>
                    <a:lnTo>
                      <a:pt x="478" y="211"/>
                    </a:lnTo>
                    <a:lnTo>
                      <a:pt x="446" y="229"/>
                    </a:lnTo>
                    <a:lnTo>
                      <a:pt x="413" y="248"/>
                    </a:lnTo>
                    <a:lnTo>
                      <a:pt x="378" y="268"/>
                    </a:lnTo>
                    <a:lnTo>
                      <a:pt x="340" y="291"/>
                    </a:lnTo>
                    <a:lnTo>
                      <a:pt x="302" y="313"/>
                    </a:lnTo>
                    <a:lnTo>
                      <a:pt x="264" y="336"/>
                    </a:lnTo>
                    <a:lnTo>
                      <a:pt x="226" y="360"/>
                    </a:lnTo>
                    <a:lnTo>
                      <a:pt x="190" y="384"/>
                    </a:lnTo>
                    <a:lnTo>
                      <a:pt x="156" y="406"/>
                    </a:lnTo>
                    <a:lnTo>
                      <a:pt x="123" y="428"/>
                    </a:lnTo>
                    <a:lnTo>
                      <a:pt x="93" y="450"/>
                    </a:lnTo>
                    <a:lnTo>
                      <a:pt x="85" y="454"/>
                    </a:lnTo>
                    <a:lnTo>
                      <a:pt x="73" y="457"/>
                    </a:lnTo>
                    <a:lnTo>
                      <a:pt x="63" y="456"/>
                    </a:lnTo>
                    <a:lnTo>
                      <a:pt x="51" y="449"/>
                    </a:lnTo>
                    <a:lnTo>
                      <a:pt x="38" y="440"/>
                    </a:lnTo>
                    <a:lnTo>
                      <a:pt x="25" y="428"/>
                    </a:lnTo>
                    <a:lnTo>
                      <a:pt x="13" y="412"/>
                    </a:lnTo>
                    <a:lnTo>
                      <a:pt x="5" y="393"/>
                    </a:lnTo>
                    <a:lnTo>
                      <a:pt x="0" y="369"/>
                    </a:lnTo>
                    <a:lnTo>
                      <a:pt x="0" y="367"/>
                    </a:lnTo>
                    <a:lnTo>
                      <a:pt x="2" y="364"/>
                    </a:lnTo>
                    <a:lnTo>
                      <a:pt x="2" y="360"/>
                    </a:lnTo>
                    <a:lnTo>
                      <a:pt x="4" y="356"/>
                    </a:lnTo>
                    <a:lnTo>
                      <a:pt x="7" y="352"/>
                    </a:lnTo>
                    <a:lnTo>
                      <a:pt x="11" y="348"/>
                    </a:lnTo>
                    <a:lnTo>
                      <a:pt x="24" y="340"/>
                    </a:lnTo>
                    <a:lnTo>
                      <a:pt x="42" y="329"/>
                    </a:lnTo>
                    <a:lnTo>
                      <a:pt x="64" y="313"/>
                    </a:lnTo>
                    <a:lnTo>
                      <a:pt x="93" y="295"/>
                    </a:lnTo>
                    <a:lnTo>
                      <a:pt x="124" y="271"/>
                    </a:lnTo>
                    <a:lnTo>
                      <a:pt x="161" y="244"/>
                    </a:lnTo>
                    <a:lnTo>
                      <a:pt x="202" y="214"/>
                    </a:lnTo>
                    <a:lnTo>
                      <a:pt x="245" y="180"/>
                    </a:lnTo>
                    <a:lnTo>
                      <a:pt x="292" y="140"/>
                    </a:lnTo>
                    <a:lnTo>
                      <a:pt x="343" y="98"/>
                    </a:lnTo>
                    <a:lnTo>
                      <a:pt x="395" y="51"/>
                    </a:lnTo>
                    <a:lnTo>
                      <a:pt x="45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0" name="Line 197"/>
              <p:cNvSpPr>
                <a:spLocks noChangeShapeType="1"/>
              </p:cNvSpPr>
              <p:nvPr/>
            </p:nvSpPr>
            <p:spPr bwMode="auto">
              <a:xfrm flipH="1">
                <a:off x="5835650" y="4214813"/>
                <a:ext cx="4763"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Line 198"/>
              <p:cNvSpPr>
                <a:spLocks noChangeShapeType="1"/>
              </p:cNvSpPr>
              <p:nvPr/>
            </p:nvSpPr>
            <p:spPr bwMode="auto">
              <a:xfrm>
                <a:off x="5835650" y="4227513"/>
                <a:ext cx="3175" cy="206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Line 199"/>
              <p:cNvSpPr>
                <a:spLocks noChangeShapeType="1"/>
              </p:cNvSpPr>
              <p:nvPr/>
            </p:nvSpPr>
            <p:spPr bwMode="auto">
              <a:xfrm>
                <a:off x="5838825" y="4248150"/>
                <a:ext cx="7938" cy="238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Line 200"/>
              <p:cNvSpPr>
                <a:spLocks noChangeShapeType="1"/>
              </p:cNvSpPr>
              <p:nvPr/>
            </p:nvSpPr>
            <p:spPr bwMode="auto">
              <a:xfrm>
                <a:off x="5846763" y="4271963"/>
                <a:ext cx="14288"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Line 201"/>
              <p:cNvSpPr>
                <a:spLocks noChangeShapeType="1"/>
              </p:cNvSpPr>
              <p:nvPr/>
            </p:nvSpPr>
            <p:spPr bwMode="auto">
              <a:xfrm>
                <a:off x="5861050" y="4300538"/>
                <a:ext cx="19050"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Line 202"/>
              <p:cNvSpPr>
                <a:spLocks noChangeShapeType="1"/>
              </p:cNvSpPr>
              <p:nvPr/>
            </p:nvSpPr>
            <p:spPr bwMode="auto">
              <a:xfrm>
                <a:off x="5880100" y="4333875"/>
                <a:ext cx="22225" cy="333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Line 203"/>
              <p:cNvSpPr>
                <a:spLocks noChangeShapeType="1"/>
              </p:cNvSpPr>
              <p:nvPr/>
            </p:nvSpPr>
            <p:spPr bwMode="auto">
              <a:xfrm>
                <a:off x="5902325" y="4367213"/>
                <a:ext cx="25400" cy="301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Line 204"/>
              <p:cNvSpPr>
                <a:spLocks noChangeShapeType="1"/>
              </p:cNvSpPr>
              <p:nvPr/>
            </p:nvSpPr>
            <p:spPr bwMode="auto">
              <a:xfrm>
                <a:off x="5927725" y="4397375"/>
                <a:ext cx="25400" cy="269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Line 205"/>
              <p:cNvSpPr>
                <a:spLocks noChangeShapeType="1"/>
              </p:cNvSpPr>
              <p:nvPr/>
            </p:nvSpPr>
            <p:spPr bwMode="auto">
              <a:xfrm>
                <a:off x="5953125" y="4424363"/>
                <a:ext cx="22225" cy="222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Line 207"/>
              <p:cNvSpPr>
                <a:spLocks noChangeShapeType="1"/>
              </p:cNvSpPr>
              <p:nvPr/>
            </p:nvSpPr>
            <p:spPr bwMode="auto">
              <a:xfrm>
                <a:off x="5975350" y="4446588"/>
                <a:ext cx="23813" cy="158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Line 208"/>
              <p:cNvSpPr>
                <a:spLocks noChangeShapeType="1"/>
              </p:cNvSpPr>
              <p:nvPr/>
            </p:nvSpPr>
            <p:spPr bwMode="auto">
              <a:xfrm>
                <a:off x="5999163" y="4462463"/>
                <a:ext cx="15875" cy="793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Line 209"/>
              <p:cNvSpPr>
                <a:spLocks noChangeShapeType="1"/>
              </p:cNvSpPr>
              <p:nvPr/>
            </p:nvSpPr>
            <p:spPr bwMode="auto">
              <a:xfrm>
                <a:off x="6015038" y="4470401"/>
                <a:ext cx="12700" cy="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Line 210"/>
              <p:cNvSpPr>
                <a:spLocks noChangeShapeType="1"/>
              </p:cNvSpPr>
              <p:nvPr/>
            </p:nvSpPr>
            <p:spPr bwMode="auto">
              <a:xfrm flipH="1">
                <a:off x="6016625" y="4470401"/>
                <a:ext cx="11113"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Line 211"/>
              <p:cNvSpPr>
                <a:spLocks noChangeShapeType="1"/>
              </p:cNvSpPr>
              <p:nvPr/>
            </p:nvSpPr>
            <p:spPr bwMode="auto">
              <a:xfrm flipH="1">
                <a:off x="5994400" y="4476751"/>
                <a:ext cx="22225"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Line 212"/>
              <p:cNvSpPr>
                <a:spLocks noChangeShapeType="1"/>
              </p:cNvSpPr>
              <p:nvPr/>
            </p:nvSpPr>
            <p:spPr bwMode="auto">
              <a:xfrm flipH="1">
                <a:off x="5965825" y="4489451"/>
                <a:ext cx="28575" cy="158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Line 213"/>
              <p:cNvSpPr>
                <a:spLocks noChangeShapeType="1"/>
              </p:cNvSpPr>
              <p:nvPr/>
            </p:nvSpPr>
            <p:spPr bwMode="auto">
              <a:xfrm flipH="1">
                <a:off x="5927725" y="4505326"/>
                <a:ext cx="38100" cy="222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Line 214"/>
              <p:cNvSpPr>
                <a:spLocks noChangeShapeType="1"/>
              </p:cNvSpPr>
              <p:nvPr/>
            </p:nvSpPr>
            <p:spPr bwMode="auto">
              <a:xfrm flipH="1">
                <a:off x="5884863" y="4527551"/>
                <a:ext cx="42863" cy="222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Line 215"/>
              <p:cNvSpPr>
                <a:spLocks noChangeShapeType="1"/>
              </p:cNvSpPr>
              <p:nvPr/>
            </p:nvSpPr>
            <p:spPr bwMode="auto">
              <a:xfrm flipH="1">
                <a:off x="5834063" y="4549776"/>
                <a:ext cx="50800"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Line 216"/>
              <p:cNvSpPr>
                <a:spLocks noChangeShapeType="1"/>
              </p:cNvSpPr>
              <p:nvPr/>
            </p:nvSpPr>
            <p:spPr bwMode="auto">
              <a:xfrm flipH="1">
                <a:off x="5781675" y="4578351"/>
                <a:ext cx="52388" cy="301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Line 217"/>
              <p:cNvSpPr>
                <a:spLocks noChangeShapeType="1"/>
              </p:cNvSpPr>
              <p:nvPr/>
            </p:nvSpPr>
            <p:spPr bwMode="auto">
              <a:xfrm flipH="1">
                <a:off x="5726113" y="4608513"/>
                <a:ext cx="55563" cy="317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Line 218"/>
              <p:cNvSpPr>
                <a:spLocks noChangeShapeType="1"/>
              </p:cNvSpPr>
              <p:nvPr/>
            </p:nvSpPr>
            <p:spPr bwMode="auto">
              <a:xfrm flipH="1">
                <a:off x="5665788" y="4640263"/>
                <a:ext cx="60325" cy="365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Line 219"/>
              <p:cNvSpPr>
                <a:spLocks noChangeShapeType="1"/>
              </p:cNvSpPr>
              <p:nvPr/>
            </p:nvSpPr>
            <p:spPr bwMode="auto">
              <a:xfrm flipH="1">
                <a:off x="5605463" y="4676776"/>
                <a:ext cx="60325" cy="349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Line 220"/>
              <p:cNvSpPr>
                <a:spLocks noChangeShapeType="1"/>
              </p:cNvSpPr>
              <p:nvPr/>
            </p:nvSpPr>
            <p:spPr bwMode="auto">
              <a:xfrm flipH="1">
                <a:off x="5545138" y="4711701"/>
                <a:ext cx="60325" cy="365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Line 221"/>
              <p:cNvSpPr>
                <a:spLocks noChangeShapeType="1"/>
              </p:cNvSpPr>
              <p:nvPr/>
            </p:nvSpPr>
            <p:spPr bwMode="auto">
              <a:xfrm flipH="1">
                <a:off x="5484813" y="4748213"/>
                <a:ext cx="60325"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Line 222"/>
              <p:cNvSpPr>
                <a:spLocks noChangeShapeType="1"/>
              </p:cNvSpPr>
              <p:nvPr/>
            </p:nvSpPr>
            <p:spPr bwMode="auto">
              <a:xfrm flipH="1">
                <a:off x="5427663" y="4786313"/>
                <a:ext cx="57150"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Line 223"/>
              <p:cNvSpPr>
                <a:spLocks noChangeShapeType="1"/>
              </p:cNvSpPr>
              <p:nvPr/>
            </p:nvSpPr>
            <p:spPr bwMode="auto">
              <a:xfrm flipH="1">
                <a:off x="5373688" y="4824413"/>
                <a:ext cx="53975" cy="349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Line 224"/>
              <p:cNvSpPr>
                <a:spLocks noChangeShapeType="1"/>
              </p:cNvSpPr>
              <p:nvPr/>
            </p:nvSpPr>
            <p:spPr bwMode="auto">
              <a:xfrm flipH="1">
                <a:off x="5321300" y="4859338"/>
                <a:ext cx="52388" cy="349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Line 225"/>
              <p:cNvSpPr>
                <a:spLocks noChangeShapeType="1"/>
              </p:cNvSpPr>
              <p:nvPr/>
            </p:nvSpPr>
            <p:spPr bwMode="auto">
              <a:xfrm flipH="1">
                <a:off x="5273675" y="4894263"/>
                <a:ext cx="47625" cy="349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Line 226"/>
              <p:cNvSpPr>
                <a:spLocks noChangeShapeType="1"/>
              </p:cNvSpPr>
              <p:nvPr/>
            </p:nvSpPr>
            <p:spPr bwMode="auto">
              <a:xfrm flipH="1">
                <a:off x="5260975" y="4929188"/>
                <a:ext cx="12700"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Line 227"/>
              <p:cNvSpPr>
                <a:spLocks noChangeShapeType="1"/>
              </p:cNvSpPr>
              <p:nvPr/>
            </p:nvSpPr>
            <p:spPr bwMode="auto">
              <a:xfrm flipH="1">
                <a:off x="5241925" y="4935538"/>
                <a:ext cx="19050"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Line 228"/>
              <p:cNvSpPr>
                <a:spLocks noChangeShapeType="1"/>
              </p:cNvSpPr>
              <p:nvPr/>
            </p:nvSpPr>
            <p:spPr bwMode="auto">
              <a:xfrm flipH="1" flipV="1">
                <a:off x="5226050" y="4938713"/>
                <a:ext cx="15875" cy="15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Line 229"/>
              <p:cNvSpPr>
                <a:spLocks noChangeShapeType="1"/>
              </p:cNvSpPr>
              <p:nvPr/>
            </p:nvSpPr>
            <p:spPr bwMode="auto">
              <a:xfrm flipH="1" flipV="1">
                <a:off x="5207000" y="4927601"/>
                <a:ext cx="19050" cy="111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Line 230"/>
              <p:cNvSpPr>
                <a:spLocks noChangeShapeType="1"/>
              </p:cNvSpPr>
              <p:nvPr/>
            </p:nvSpPr>
            <p:spPr bwMode="auto">
              <a:xfrm flipH="1" flipV="1">
                <a:off x="5186363" y="4913313"/>
                <a:ext cx="20638" cy="14288"/>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Line 231"/>
              <p:cNvSpPr>
                <a:spLocks noChangeShapeType="1"/>
              </p:cNvSpPr>
              <p:nvPr/>
            </p:nvSpPr>
            <p:spPr bwMode="auto">
              <a:xfrm flipH="1" flipV="1">
                <a:off x="5165725" y="4894263"/>
                <a:ext cx="20638" cy="190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Line 232"/>
              <p:cNvSpPr>
                <a:spLocks noChangeShapeType="1"/>
              </p:cNvSpPr>
              <p:nvPr/>
            </p:nvSpPr>
            <p:spPr bwMode="auto">
              <a:xfrm flipH="1" flipV="1">
                <a:off x="5146675" y="4868863"/>
                <a:ext cx="19050" cy="254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Line 233"/>
              <p:cNvSpPr>
                <a:spLocks noChangeShapeType="1"/>
              </p:cNvSpPr>
              <p:nvPr/>
            </p:nvSpPr>
            <p:spPr bwMode="auto">
              <a:xfrm flipH="1" flipV="1">
                <a:off x="5133975" y="4838701"/>
                <a:ext cx="12700" cy="301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Line 234"/>
              <p:cNvSpPr>
                <a:spLocks noChangeShapeType="1"/>
              </p:cNvSpPr>
              <p:nvPr/>
            </p:nvSpPr>
            <p:spPr bwMode="auto">
              <a:xfrm flipH="1" flipV="1">
                <a:off x="5126038" y="4800601"/>
                <a:ext cx="7938"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Line 235"/>
              <p:cNvSpPr>
                <a:spLocks noChangeShapeType="1"/>
              </p:cNvSpPr>
              <p:nvPr/>
            </p:nvSpPr>
            <p:spPr bwMode="auto">
              <a:xfrm flipV="1">
                <a:off x="5126038" y="4797426"/>
                <a:ext cx="0" cy="31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Line 236"/>
              <p:cNvSpPr>
                <a:spLocks noChangeShapeType="1"/>
              </p:cNvSpPr>
              <p:nvPr/>
            </p:nvSpPr>
            <p:spPr bwMode="auto">
              <a:xfrm flipV="1">
                <a:off x="5126038" y="4792663"/>
                <a:ext cx="3175" cy="47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Line 237"/>
              <p:cNvSpPr>
                <a:spLocks noChangeShapeType="1"/>
              </p:cNvSpPr>
              <p:nvPr/>
            </p:nvSpPr>
            <p:spPr bwMode="auto">
              <a:xfrm flipV="1">
                <a:off x="5129213" y="4786313"/>
                <a:ext cx="0"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Line 238"/>
              <p:cNvSpPr>
                <a:spLocks noChangeShapeType="1"/>
              </p:cNvSpPr>
              <p:nvPr/>
            </p:nvSpPr>
            <p:spPr bwMode="auto">
              <a:xfrm flipV="1">
                <a:off x="5129213" y="4779963"/>
                <a:ext cx="3175"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Line 239"/>
              <p:cNvSpPr>
                <a:spLocks noChangeShapeType="1"/>
              </p:cNvSpPr>
              <p:nvPr/>
            </p:nvSpPr>
            <p:spPr bwMode="auto">
              <a:xfrm flipV="1">
                <a:off x="5132388" y="4773613"/>
                <a:ext cx="4763"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Line 240"/>
              <p:cNvSpPr>
                <a:spLocks noChangeShapeType="1"/>
              </p:cNvSpPr>
              <p:nvPr/>
            </p:nvSpPr>
            <p:spPr bwMode="auto">
              <a:xfrm flipV="1">
                <a:off x="5137150" y="4767263"/>
                <a:ext cx="6350" cy="635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Line 241"/>
              <p:cNvSpPr>
                <a:spLocks noChangeShapeType="1"/>
              </p:cNvSpPr>
              <p:nvPr/>
            </p:nvSpPr>
            <p:spPr bwMode="auto">
              <a:xfrm flipV="1">
                <a:off x="5143500" y="4754563"/>
                <a:ext cx="20638" cy="127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Line 242"/>
              <p:cNvSpPr>
                <a:spLocks noChangeShapeType="1"/>
              </p:cNvSpPr>
              <p:nvPr/>
            </p:nvSpPr>
            <p:spPr bwMode="auto">
              <a:xfrm flipV="1">
                <a:off x="5164138" y="4737101"/>
                <a:ext cx="28575" cy="174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Line 243"/>
              <p:cNvSpPr>
                <a:spLocks noChangeShapeType="1"/>
              </p:cNvSpPr>
              <p:nvPr/>
            </p:nvSpPr>
            <p:spPr bwMode="auto">
              <a:xfrm flipV="1">
                <a:off x="5192713" y="4711701"/>
                <a:ext cx="34925" cy="254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Line 244"/>
              <p:cNvSpPr>
                <a:spLocks noChangeShapeType="1"/>
              </p:cNvSpPr>
              <p:nvPr/>
            </p:nvSpPr>
            <p:spPr bwMode="auto">
              <a:xfrm flipV="1">
                <a:off x="5227638" y="4683126"/>
                <a:ext cx="46038" cy="285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Line 245"/>
              <p:cNvSpPr>
                <a:spLocks noChangeShapeType="1"/>
              </p:cNvSpPr>
              <p:nvPr/>
            </p:nvSpPr>
            <p:spPr bwMode="auto">
              <a:xfrm flipV="1">
                <a:off x="5273675" y="4645026"/>
                <a:ext cx="49213" cy="381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Line 246"/>
              <p:cNvSpPr>
                <a:spLocks noChangeShapeType="1"/>
              </p:cNvSpPr>
              <p:nvPr/>
            </p:nvSpPr>
            <p:spPr bwMode="auto">
              <a:xfrm flipV="1">
                <a:off x="5322888" y="4602163"/>
                <a:ext cx="58738" cy="428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Line 247"/>
              <p:cNvSpPr>
                <a:spLocks noChangeShapeType="1"/>
              </p:cNvSpPr>
              <p:nvPr/>
            </p:nvSpPr>
            <p:spPr bwMode="auto">
              <a:xfrm flipV="1">
                <a:off x="5381625" y="4554538"/>
                <a:ext cx="65088" cy="4762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Line 248"/>
              <p:cNvSpPr>
                <a:spLocks noChangeShapeType="1"/>
              </p:cNvSpPr>
              <p:nvPr/>
            </p:nvSpPr>
            <p:spPr bwMode="auto">
              <a:xfrm flipV="1">
                <a:off x="5446713" y="4500563"/>
                <a:ext cx="68263" cy="539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Line 249"/>
              <p:cNvSpPr>
                <a:spLocks noChangeShapeType="1"/>
              </p:cNvSpPr>
              <p:nvPr/>
            </p:nvSpPr>
            <p:spPr bwMode="auto">
              <a:xfrm flipV="1">
                <a:off x="5514975" y="4437063"/>
                <a:ext cx="74613" cy="63500"/>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Line 250"/>
              <p:cNvSpPr>
                <a:spLocks noChangeShapeType="1"/>
              </p:cNvSpPr>
              <p:nvPr/>
            </p:nvSpPr>
            <p:spPr bwMode="auto">
              <a:xfrm flipV="1">
                <a:off x="5589588" y="4370388"/>
                <a:ext cx="80963" cy="66675"/>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Line 251"/>
              <p:cNvSpPr>
                <a:spLocks noChangeShapeType="1"/>
              </p:cNvSpPr>
              <p:nvPr/>
            </p:nvSpPr>
            <p:spPr bwMode="auto">
              <a:xfrm flipV="1">
                <a:off x="5670550" y="4295776"/>
                <a:ext cx="82550" cy="7461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Line 252"/>
              <p:cNvSpPr>
                <a:spLocks noChangeShapeType="1"/>
              </p:cNvSpPr>
              <p:nvPr/>
            </p:nvSpPr>
            <p:spPr bwMode="auto">
              <a:xfrm flipV="1">
                <a:off x="5753100" y="4214813"/>
                <a:ext cx="87313" cy="80963"/>
              </a:xfrm>
              <a:prstGeom prst="line">
                <a:avLst/>
              </a:prstGeom>
              <a:noFill/>
              <a:ln w="3">
                <a:solidFill>
                  <a:srgbClr val="354A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253"/>
              <p:cNvSpPr>
                <a:spLocks/>
              </p:cNvSpPr>
              <p:nvPr/>
            </p:nvSpPr>
            <p:spPr bwMode="auto">
              <a:xfrm>
                <a:off x="5434013" y="4527551"/>
                <a:ext cx="177800" cy="212725"/>
              </a:xfrm>
              <a:custGeom>
                <a:avLst/>
                <a:gdLst>
                  <a:gd name="T0" fmla="*/ 30 w 112"/>
                  <a:gd name="T1" fmla="*/ 0 h 134"/>
                  <a:gd name="T2" fmla="*/ 26 w 112"/>
                  <a:gd name="T3" fmla="*/ 7 h 134"/>
                  <a:gd name="T4" fmla="*/ 26 w 112"/>
                  <a:gd name="T5" fmla="*/ 19 h 134"/>
                  <a:gd name="T6" fmla="*/ 29 w 112"/>
                  <a:gd name="T7" fmla="*/ 30 h 134"/>
                  <a:gd name="T8" fmla="*/ 34 w 112"/>
                  <a:gd name="T9" fmla="*/ 41 h 134"/>
                  <a:gd name="T10" fmla="*/ 39 w 112"/>
                  <a:gd name="T11" fmla="*/ 51 h 134"/>
                  <a:gd name="T12" fmla="*/ 43 w 112"/>
                  <a:gd name="T13" fmla="*/ 57 h 134"/>
                  <a:gd name="T14" fmla="*/ 44 w 112"/>
                  <a:gd name="T15" fmla="*/ 60 h 134"/>
                  <a:gd name="T16" fmla="*/ 60 w 112"/>
                  <a:gd name="T17" fmla="*/ 81 h 134"/>
                  <a:gd name="T18" fmla="*/ 74 w 112"/>
                  <a:gd name="T19" fmla="*/ 96 h 134"/>
                  <a:gd name="T20" fmla="*/ 86 w 112"/>
                  <a:gd name="T21" fmla="*/ 105 h 134"/>
                  <a:gd name="T22" fmla="*/ 95 w 112"/>
                  <a:gd name="T23" fmla="*/ 112 h 134"/>
                  <a:gd name="T24" fmla="*/ 103 w 112"/>
                  <a:gd name="T25" fmla="*/ 116 h 134"/>
                  <a:gd name="T26" fmla="*/ 108 w 112"/>
                  <a:gd name="T27" fmla="*/ 117 h 134"/>
                  <a:gd name="T28" fmla="*/ 111 w 112"/>
                  <a:gd name="T29" fmla="*/ 117 h 134"/>
                  <a:gd name="T30" fmla="*/ 112 w 112"/>
                  <a:gd name="T31" fmla="*/ 117 h 134"/>
                  <a:gd name="T32" fmla="*/ 103 w 112"/>
                  <a:gd name="T33" fmla="*/ 124 h 134"/>
                  <a:gd name="T34" fmla="*/ 93 w 112"/>
                  <a:gd name="T35" fmla="*/ 130 h 134"/>
                  <a:gd name="T36" fmla="*/ 85 w 112"/>
                  <a:gd name="T37" fmla="*/ 133 h 134"/>
                  <a:gd name="T38" fmla="*/ 81 w 112"/>
                  <a:gd name="T39" fmla="*/ 134 h 134"/>
                  <a:gd name="T40" fmla="*/ 72 w 112"/>
                  <a:gd name="T41" fmla="*/ 130 h 134"/>
                  <a:gd name="T42" fmla="*/ 63 w 112"/>
                  <a:gd name="T43" fmla="*/ 124 h 134"/>
                  <a:gd name="T44" fmla="*/ 52 w 112"/>
                  <a:gd name="T45" fmla="*/ 116 h 134"/>
                  <a:gd name="T46" fmla="*/ 44 w 112"/>
                  <a:gd name="T47" fmla="*/ 107 h 134"/>
                  <a:gd name="T48" fmla="*/ 36 w 112"/>
                  <a:gd name="T49" fmla="*/ 99 h 134"/>
                  <a:gd name="T50" fmla="*/ 31 w 112"/>
                  <a:gd name="T51" fmla="*/ 94 h 134"/>
                  <a:gd name="T52" fmla="*/ 30 w 112"/>
                  <a:gd name="T53" fmla="*/ 91 h 134"/>
                  <a:gd name="T54" fmla="*/ 14 w 112"/>
                  <a:gd name="T55" fmla="*/ 70 h 134"/>
                  <a:gd name="T56" fmla="*/ 6 w 112"/>
                  <a:gd name="T57" fmla="*/ 52 h 134"/>
                  <a:gd name="T58" fmla="*/ 1 w 112"/>
                  <a:gd name="T59" fmla="*/ 37 h 134"/>
                  <a:gd name="T60" fmla="*/ 0 w 112"/>
                  <a:gd name="T61" fmla="*/ 28 h 134"/>
                  <a:gd name="T62" fmla="*/ 0 w 112"/>
                  <a:gd name="T63" fmla="*/ 24 h 134"/>
                  <a:gd name="T64" fmla="*/ 5 w 112"/>
                  <a:gd name="T65" fmla="*/ 18 h 134"/>
                  <a:gd name="T66" fmla="*/ 13 w 112"/>
                  <a:gd name="T67" fmla="*/ 11 h 134"/>
                  <a:gd name="T68" fmla="*/ 21 w 112"/>
                  <a:gd name="T69" fmla="*/ 5 h 134"/>
                  <a:gd name="T70" fmla="*/ 27 w 112"/>
                  <a:gd name="T71" fmla="*/ 1 h 134"/>
                  <a:gd name="T72" fmla="*/ 30 w 112"/>
                  <a:gd name="T73"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2" h="134">
                    <a:moveTo>
                      <a:pt x="30" y="0"/>
                    </a:moveTo>
                    <a:lnTo>
                      <a:pt x="26" y="7"/>
                    </a:lnTo>
                    <a:lnTo>
                      <a:pt x="26" y="19"/>
                    </a:lnTo>
                    <a:lnTo>
                      <a:pt x="29" y="30"/>
                    </a:lnTo>
                    <a:lnTo>
                      <a:pt x="34" y="41"/>
                    </a:lnTo>
                    <a:lnTo>
                      <a:pt x="39" y="51"/>
                    </a:lnTo>
                    <a:lnTo>
                      <a:pt x="43" y="57"/>
                    </a:lnTo>
                    <a:lnTo>
                      <a:pt x="44" y="60"/>
                    </a:lnTo>
                    <a:lnTo>
                      <a:pt x="60" y="81"/>
                    </a:lnTo>
                    <a:lnTo>
                      <a:pt x="74" y="96"/>
                    </a:lnTo>
                    <a:lnTo>
                      <a:pt x="86" y="105"/>
                    </a:lnTo>
                    <a:lnTo>
                      <a:pt x="95" y="112"/>
                    </a:lnTo>
                    <a:lnTo>
                      <a:pt x="103" y="116"/>
                    </a:lnTo>
                    <a:lnTo>
                      <a:pt x="108" y="117"/>
                    </a:lnTo>
                    <a:lnTo>
                      <a:pt x="111" y="117"/>
                    </a:lnTo>
                    <a:lnTo>
                      <a:pt x="112" y="117"/>
                    </a:lnTo>
                    <a:lnTo>
                      <a:pt x="103" y="124"/>
                    </a:lnTo>
                    <a:lnTo>
                      <a:pt x="93" y="130"/>
                    </a:lnTo>
                    <a:lnTo>
                      <a:pt x="85" y="133"/>
                    </a:lnTo>
                    <a:lnTo>
                      <a:pt x="81" y="134"/>
                    </a:lnTo>
                    <a:lnTo>
                      <a:pt x="72" y="130"/>
                    </a:lnTo>
                    <a:lnTo>
                      <a:pt x="63" y="124"/>
                    </a:lnTo>
                    <a:lnTo>
                      <a:pt x="52" y="116"/>
                    </a:lnTo>
                    <a:lnTo>
                      <a:pt x="44" y="107"/>
                    </a:lnTo>
                    <a:lnTo>
                      <a:pt x="36" y="99"/>
                    </a:lnTo>
                    <a:lnTo>
                      <a:pt x="31" y="94"/>
                    </a:lnTo>
                    <a:lnTo>
                      <a:pt x="30" y="91"/>
                    </a:lnTo>
                    <a:lnTo>
                      <a:pt x="14" y="70"/>
                    </a:lnTo>
                    <a:lnTo>
                      <a:pt x="6" y="52"/>
                    </a:lnTo>
                    <a:lnTo>
                      <a:pt x="1" y="37"/>
                    </a:lnTo>
                    <a:lnTo>
                      <a:pt x="0" y="28"/>
                    </a:lnTo>
                    <a:lnTo>
                      <a:pt x="0" y="24"/>
                    </a:lnTo>
                    <a:lnTo>
                      <a:pt x="5" y="18"/>
                    </a:lnTo>
                    <a:lnTo>
                      <a:pt x="13" y="11"/>
                    </a:lnTo>
                    <a:lnTo>
                      <a:pt x="21" y="5"/>
                    </a:lnTo>
                    <a:lnTo>
                      <a:pt x="27" y="1"/>
                    </a:lnTo>
                    <a:lnTo>
                      <a:pt x="30" y="0"/>
                    </a:lnTo>
                    <a:close/>
                  </a:path>
                </a:pathLst>
              </a:custGeom>
              <a:solidFill>
                <a:srgbClr val="BC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6" name="Freeform 254"/>
              <p:cNvSpPr>
                <a:spLocks/>
              </p:cNvSpPr>
              <p:nvPr/>
            </p:nvSpPr>
            <p:spPr bwMode="auto">
              <a:xfrm>
                <a:off x="5692775" y="4719638"/>
                <a:ext cx="19050" cy="6350"/>
              </a:xfrm>
              <a:custGeom>
                <a:avLst/>
                <a:gdLst>
                  <a:gd name="T0" fmla="*/ 12 w 12"/>
                  <a:gd name="T1" fmla="*/ 0 h 4"/>
                  <a:gd name="T2" fmla="*/ 12 w 12"/>
                  <a:gd name="T3" fmla="*/ 1 h 4"/>
                  <a:gd name="T4" fmla="*/ 12 w 12"/>
                  <a:gd name="T5" fmla="*/ 1 h 4"/>
                  <a:gd name="T6" fmla="*/ 0 w 12"/>
                  <a:gd name="T7" fmla="*/ 4 h 4"/>
                  <a:gd name="T8" fmla="*/ 12 w 12"/>
                  <a:gd name="T9" fmla="*/ 0 h 4"/>
                </a:gdLst>
                <a:ahLst/>
                <a:cxnLst>
                  <a:cxn ang="0">
                    <a:pos x="T0" y="T1"/>
                  </a:cxn>
                  <a:cxn ang="0">
                    <a:pos x="T2" y="T3"/>
                  </a:cxn>
                  <a:cxn ang="0">
                    <a:pos x="T4" y="T5"/>
                  </a:cxn>
                  <a:cxn ang="0">
                    <a:pos x="T6" y="T7"/>
                  </a:cxn>
                  <a:cxn ang="0">
                    <a:pos x="T8" y="T9"/>
                  </a:cxn>
                </a:cxnLst>
                <a:rect l="0" t="0" r="r" b="b"/>
                <a:pathLst>
                  <a:path w="12" h="4">
                    <a:moveTo>
                      <a:pt x="12" y="0"/>
                    </a:moveTo>
                    <a:lnTo>
                      <a:pt x="12" y="1"/>
                    </a:lnTo>
                    <a:lnTo>
                      <a:pt x="12" y="1"/>
                    </a:lnTo>
                    <a:lnTo>
                      <a:pt x="0" y="4"/>
                    </a:lnTo>
                    <a:lnTo>
                      <a:pt x="12"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55"/>
              <p:cNvSpPr>
                <a:spLocks/>
              </p:cNvSpPr>
              <p:nvPr/>
            </p:nvSpPr>
            <p:spPr bwMode="auto">
              <a:xfrm>
                <a:off x="5383213" y="4497388"/>
                <a:ext cx="139700" cy="141288"/>
              </a:xfrm>
              <a:custGeom>
                <a:avLst/>
                <a:gdLst>
                  <a:gd name="T0" fmla="*/ 38 w 88"/>
                  <a:gd name="T1" fmla="*/ 0 h 89"/>
                  <a:gd name="T2" fmla="*/ 57 w 88"/>
                  <a:gd name="T3" fmla="*/ 25 h 89"/>
                  <a:gd name="T4" fmla="*/ 88 w 88"/>
                  <a:gd name="T5" fmla="*/ 24 h 89"/>
                  <a:gd name="T6" fmla="*/ 71 w 88"/>
                  <a:gd name="T7" fmla="*/ 50 h 89"/>
                  <a:gd name="T8" fmla="*/ 81 w 88"/>
                  <a:gd name="T9" fmla="*/ 79 h 89"/>
                  <a:gd name="T10" fmla="*/ 51 w 88"/>
                  <a:gd name="T11" fmla="*/ 70 h 89"/>
                  <a:gd name="T12" fmla="*/ 28 w 88"/>
                  <a:gd name="T13" fmla="*/ 89 h 89"/>
                  <a:gd name="T14" fmla="*/ 27 w 88"/>
                  <a:gd name="T15" fmla="*/ 58 h 89"/>
                  <a:gd name="T16" fmla="*/ 0 w 88"/>
                  <a:gd name="T17" fmla="*/ 41 h 89"/>
                  <a:gd name="T18" fmla="*/ 30 w 88"/>
                  <a:gd name="T19" fmla="*/ 30 h 89"/>
                  <a:gd name="T20" fmla="*/ 38 w 88"/>
                  <a:gd name="T2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89">
                    <a:moveTo>
                      <a:pt x="38" y="0"/>
                    </a:moveTo>
                    <a:lnTo>
                      <a:pt x="57" y="25"/>
                    </a:lnTo>
                    <a:lnTo>
                      <a:pt x="88" y="24"/>
                    </a:lnTo>
                    <a:lnTo>
                      <a:pt x="71" y="50"/>
                    </a:lnTo>
                    <a:lnTo>
                      <a:pt x="81" y="79"/>
                    </a:lnTo>
                    <a:lnTo>
                      <a:pt x="51" y="70"/>
                    </a:lnTo>
                    <a:lnTo>
                      <a:pt x="28" y="89"/>
                    </a:lnTo>
                    <a:lnTo>
                      <a:pt x="27" y="58"/>
                    </a:lnTo>
                    <a:lnTo>
                      <a:pt x="0" y="41"/>
                    </a:lnTo>
                    <a:lnTo>
                      <a:pt x="30" y="30"/>
                    </a:lnTo>
                    <a:lnTo>
                      <a:pt x="38" y="0"/>
                    </a:lnTo>
                    <a:close/>
                  </a:path>
                </a:pathLst>
              </a:custGeom>
              <a:solidFill>
                <a:srgbClr val="C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8" name="Line 256"/>
              <p:cNvSpPr>
                <a:spLocks noChangeShapeType="1"/>
              </p:cNvSpPr>
              <p:nvPr/>
            </p:nvSpPr>
            <p:spPr bwMode="auto">
              <a:xfrm flipV="1">
                <a:off x="5383213" y="4545013"/>
                <a:ext cx="47625" cy="17463"/>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Line 257"/>
              <p:cNvSpPr>
                <a:spLocks noChangeShapeType="1"/>
              </p:cNvSpPr>
              <p:nvPr/>
            </p:nvSpPr>
            <p:spPr bwMode="auto">
              <a:xfrm flipV="1">
                <a:off x="5430838" y="4497388"/>
                <a:ext cx="12700" cy="47625"/>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Line 258"/>
              <p:cNvSpPr>
                <a:spLocks noChangeShapeType="1"/>
              </p:cNvSpPr>
              <p:nvPr/>
            </p:nvSpPr>
            <p:spPr bwMode="auto">
              <a:xfrm>
                <a:off x="5443538" y="4497388"/>
                <a:ext cx="30163" cy="39688"/>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Line 259"/>
              <p:cNvSpPr>
                <a:spLocks noChangeShapeType="1"/>
              </p:cNvSpPr>
              <p:nvPr/>
            </p:nvSpPr>
            <p:spPr bwMode="auto">
              <a:xfrm flipV="1">
                <a:off x="5473700" y="4535488"/>
                <a:ext cx="49213" cy="1588"/>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Line 260"/>
              <p:cNvSpPr>
                <a:spLocks noChangeShapeType="1"/>
              </p:cNvSpPr>
              <p:nvPr/>
            </p:nvSpPr>
            <p:spPr bwMode="auto">
              <a:xfrm flipH="1">
                <a:off x="5495925" y="4535488"/>
                <a:ext cx="26988" cy="41275"/>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Line 261"/>
              <p:cNvSpPr>
                <a:spLocks noChangeShapeType="1"/>
              </p:cNvSpPr>
              <p:nvPr/>
            </p:nvSpPr>
            <p:spPr bwMode="auto">
              <a:xfrm>
                <a:off x="5495925" y="4576763"/>
                <a:ext cx="15875" cy="46038"/>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Line 262"/>
              <p:cNvSpPr>
                <a:spLocks noChangeShapeType="1"/>
              </p:cNvSpPr>
              <p:nvPr/>
            </p:nvSpPr>
            <p:spPr bwMode="auto">
              <a:xfrm flipH="1" flipV="1">
                <a:off x="5464175" y="4608513"/>
                <a:ext cx="47625" cy="14288"/>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Line 263"/>
              <p:cNvSpPr>
                <a:spLocks noChangeShapeType="1"/>
              </p:cNvSpPr>
              <p:nvPr/>
            </p:nvSpPr>
            <p:spPr bwMode="auto">
              <a:xfrm flipH="1">
                <a:off x="5427663" y="4608513"/>
                <a:ext cx="36513" cy="30163"/>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Line 264"/>
              <p:cNvSpPr>
                <a:spLocks noChangeShapeType="1"/>
              </p:cNvSpPr>
              <p:nvPr/>
            </p:nvSpPr>
            <p:spPr bwMode="auto">
              <a:xfrm flipH="1" flipV="1">
                <a:off x="5426075" y="4589463"/>
                <a:ext cx="1588" cy="49213"/>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Line 265"/>
              <p:cNvSpPr>
                <a:spLocks noChangeShapeType="1"/>
              </p:cNvSpPr>
              <p:nvPr/>
            </p:nvSpPr>
            <p:spPr bwMode="auto">
              <a:xfrm flipH="1" flipV="1">
                <a:off x="5383213" y="4562476"/>
                <a:ext cx="42863" cy="26988"/>
              </a:xfrm>
              <a:prstGeom prst="line">
                <a:avLst/>
              </a:prstGeom>
              <a:noFill/>
              <a:ln w="3">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58" name="Picture 4" descr="c:\users\ciwei\appdata\roaming\360se6\User Data\temp\u=2451666449,156672782&amp;fm=21&amp;gp=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24263" y="4046013"/>
            <a:ext cx="461618" cy="46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8068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p:cNvSpPr txBox="1">
            <a:spLocks/>
          </p:cNvSpPr>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accent1"/>
                </a:solidFill>
                <a:latin typeface="+mj-lt"/>
                <a:cs typeface="Arial" panose="020B0604020202020204" pitchFamily="34" charset="0"/>
              </a:rPr>
              <a:t>01</a:t>
            </a:r>
          </a:p>
        </p:txBody>
      </p:sp>
      <p:sp>
        <p:nvSpPr>
          <p:cNvPr id="4" name="文本框 3"/>
          <p:cNvSpPr txBox="1"/>
          <p:nvPr/>
        </p:nvSpPr>
        <p:spPr>
          <a:xfrm>
            <a:off x="3116263" y="2773364"/>
            <a:ext cx="1599092"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accent1"/>
                </a:solidFill>
                <a:latin typeface="+mj-lt"/>
                <a:cs typeface="Arial" panose="020B0604020202020204" pitchFamily="34" charset="0"/>
              </a:rPr>
              <a:t>Part One</a:t>
            </a:r>
            <a:endParaRPr lang="zh-CN" altLang="en-US" sz="3200" dirty="0">
              <a:solidFill>
                <a:schemeClr val="accent1"/>
              </a:solidFill>
              <a:latin typeface="+mj-lt"/>
              <a:cs typeface="Arial" panose="020B0604020202020204" pitchFamily="34" charset="0"/>
            </a:endParaRPr>
          </a:p>
        </p:txBody>
      </p:sp>
      <p:sp>
        <p:nvSpPr>
          <p:cNvPr id="5" name="等腰三角形 4"/>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6" name="等腰三角形 5"/>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7" name="等腰三角形 6"/>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8" name="等腰三角形 7"/>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9" name="等腰三角形 8"/>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0" name="椭圆 9"/>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1" name="椭圆 10"/>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2" name="椭圆 11"/>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3" name="等腰三角形 12"/>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4" name="等腰三角形 13"/>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cxnSp>
        <p:nvCxnSpPr>
          <p:cNvPr id="15"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tailEnd/>
          </a:ln>
          <a:extLst>
            <a:ext uri="{909E8E84-426E-40DD-AFC4-6F175D3DCCD1}">
              <a14:hiddenFill xmlns:a14="http://schemas.microsoft.com/office/drawing/2010/main">
                <a:noFill/>
              </a14:hiddenFill>
            </a:ext>
          </a:extLst>
        </p:spPr>
      </p:cxnSp>
      <p:sp>
        <p:nvSpPr>
          <p:cNvPr id="16" name="文本框 15">
            <a:extLst>
              <a:ext uri="{FF2B5EF4-FFF2-40B4-BE49-F238E27FC236}">
                <a16:creationId xmlns:a16="http://schemas.microsoft.com/office/drawing/2014/main" id="{7F06239D-3650-4607-A749-B2A7D3DD3591}"/>
              </a:ext>
            </a:extLst>
          </p:cNvPr>
          <p:cNvSpPr txBox="1"/>
          <p:nvPr/>
        </p:nvSpPr>
        <p:spPr>
          <a:xfrm>
            <a:off x="3116264" y="3346450"/>
            <a:ext cx="5032375" cy="584200"/>
          </a:xfrm>
          <a:prstGeom prst="rect">
            <a:avLst/>
          </a:prstGeom>
          <a:noFill/>
        </p:spPr>
        <p:txBody>
          <a:bodyPr>
            <a:spAutoFit/>
          </a:bodyPr>
          <a:lstStyle/>
          <a:p>
            <a:pPr>
              <a:defRPr/>
            </a:pPr>
            <a:r>
              <a:rPr lang="zh-CN" altLang="en-US" sz="3200" b="1" dirty="0">
                <a:solidFill>
                  <a:schemeClr val="accent1"/>
                </a:solidFill>
                <a:latin typeface="+mj-ea"/>
                <a:ea typeface="+mj-ea"/>
              </a:rPr>
              <a:t>前期学习及研究</a:t>
            </a:r>
          </a:p>
        </p:txBody>
      </p:sp>
    </p:spTree>
    <p:extLst>
      <p:ext uri="{BB962C8B-B14F-4D97-AF65-F5344CB8AC3E}">
        <p14:creationId xmlns:p14="http://schemas.microsoft.com/office/powerpoint/2010/main" val="320744050"/>
      </p:ext>
    </p:extLst>
  </p:cSld>
  <p:clrMapOvr>
    <a:masterClrMapping/>
  </p:clrMapOvr>
  <mc:AlternateContent xmlns:mc="http://schemas.openxmlformats.org/markup-compatibility/2006" xmlns:p14="http://schemas.microsoft.com/office/powerpoint/2010/main">
    <mc:Choice Requires="p14">
      <p:transition spd="slow" p14:dur="2000" advTm="4401"/>
    </mc:Choice>
    <mc:Fallback xmlns="">
      <p:transition spd="slow" advTm="440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31354" y="401785"/>
            <a:ext cx="1762699" cy="800219"/>
          </a:xfrm>
          <a:prstGeom prst="rect">
            <a:avLst/>
          </a:prstGeom>
          <a:noFill/>
        </p:spPr>
        <p:txBody>
          <a:bodyPr wrap="square" rtlCol="0">
            <a:spAutoFit/>
          </a:bodyPr>
          <a:lstStyle/>
          <a:p>
            <a:r>
              <a:rPr lang="zh-CN" altLang="en-US" sz="2800" b="1" dirty="0">
                <a:solidFill>
                  <a:schemeClr val="accent1"/>
                </a:solidFill>
                <a:latin typeface="华文楷体" panose="02010600040101010101" pitchFamily="2" charset="-122"/>
                <a:ea typeface="华文楷体" panose="02010600040101010101" pitchFamily="2" charset="-122"/>
              </a:rPr>
              <a:t>前期工作</a:t>
            </a:r>
          </a:p>
          <a:p>
            <a:endParaRPr lang="zh-CN" altLang="en-US" dirty="0"/>
          </a:p>
        </p:txBody>
      </p:sp>
      <p:sp>
        <p:nvSpPr>
          <p:cNvPr id="10" name="文本框 9">
            <a:extLst>
              <a:ext uri="{FF2B5EF4-FFF2-40B4-BE49-F238E27FC236}">
                <a16:creationId xmlns:a16="http://schemas.microsoft.com/office/drawing/2014/main" id="{B34BF524-24DD-44F8-BFAD-D1FED0775661}"/>
              </a:ext>
            </a:extLst>
          </p:cNvPr>
          <p:cNvSpPr txBox="1"/>
          <p:nvPr/>
        </p:nvSpPr>
        <p:spPr>
          <a:xfrm>
            <a:off x="231354" y="3244334"/>
            <a:ext cx="1872135" cy="40011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accent1"/>
            </a:solidFill>
          </a:ln>
        </p:spPr>
        <p:txBody>
          <a:bodyPr wrap="square" rtlCol="0">
            <a:spAutoFit/>
          </a:bodyPr>
          <a:lstStyle/>
          <a:p>
            <a:r>
              <a:rPr lang="zh-CN" altLang="en-US" sz="2000" dirty="0"/>
              <a:t>前期工作总结</a:t>
            </a:r>
          </a:p>
        </p:txBody>
      </p:sp>
      <p:cxnSp>
        <p:nvCxnSpPr>
          <p:cNvPr id="17" name="直接连接符 16">
            <a:extLst>
              <a:ext uri="{FF2B5EF4-FFF2-40B4-BE49-F238E27FC236}">
                <a16:creationId xmlns:a16="http://schemas.microsoft.com/office/drawing/2014/main" id="{F0E99DE7-A861-44EA-AAB9-081BA0D8C551}"/>
              </a:ext>
            </a:extLst>
          </p:cNvPr>
          <p:cNvCxnSpPr>
            <a:cxnSpLocks/>
            <a:stCxn id="10" idx="3"/>
          </p:cNvCxnSpPr>
          <p:nvPr/>
        </p:nvCxnSpPr>
        <p:spPr>
          <a:xfrm>
            <a:off x="2103489" y="3444389"/>
            <a:ext cx="371855"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 name="直接连接符 18">
            <a:extLst>
              <a:ext uri="{FF2B5EF4-FFF2-40B4-BE49-F238E27FC236}">
                <a16:creationId xmlns:a16="http://schemas.microsoft.com/office/drawing/2014/main" id="{15C33183-D9D3-45E4-8283-1C31B444AA33}"/>
              </a:ext>
            </a:extLst>
          </p:cNvPr>
          <p:cNvCxnSpPr>
            <a:cxnSpLocks/>
          </p:cNvCxnSpPr>
          <p:nvPr/>
        </p:nvCxnSpPr>
        <p:spPr>
          <a:xfrm>
            <a:off x="2475345" y="1450109"/>
            <a:ext cx="0" cy="392545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5C92832B-17AF-4B32-B1D6-2F18C515FFC1}"/>
              </a:ext>
            </a:extLst>
          </p:cNvPr>
          <p:cNvCxnSpPr>
            <a:cxnSpLocks/>
            <a:endCxn id="30" idx="1"/>
          </p:cNvCxnSpPr>
          <p:nvPr/>
        </p:nvCxnSpPr>
        <p:spPr>
          <a:xfrm>
            <a:off x="2542022" y="1527611"/>
            <a:ext cx="1154545" cy="153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E50D30A2-1CBE-46D3-A7F4-3F408715B7F3}"/>
              </a:ext>
            </a:extLst>
          </p:cNvPr>
          <p:cNvCxnSpPr>
            <a:cxnSpLocks/>
          </p:cNvCxnSpPr>
          <p:nvPr/>
        </p:nvCxnSpPr>
        <p:spPr>
          <a:xfrm>
            <a:off x="2475344" y="2916936"/>
            <a:ext cx="123619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C08EC46B-180D-492B-9BF7-21A97F42B432}"/>
              </a:ext>
            </a:extLst>
          </p:cNvPr>
          <p:cNvSpPr txBox="1"/>
          <p:nvPr/>
        </p:nvSpPr>
        <p:spPr>
          <a:xfrm>
            <a:off x="3696567" y="1342945"/>
            <a:ext cx="1723159" cy="400110"/>
          </a:xfrm>
          <a:prstGeom prst="rect">
            <a:avLst/>
          </a:prstGeom>
          <a:noFill/>
          <a:ln>
            <a:solidFill>
              <a:schemeClr val="accent1"/>
            </a:solidFill>
          </a:ln>
        </p:spPr>
        <p:txBody>
          <a:bodyPr wrap="square" rtlCol="0">
            <a:spAutoFit/>
          </a:bodyPr>
          <a:lstStyle/>
          <a:p>
            <a:r>
              <a:rPr lang="zh-CN" altLang="en-US" sz="2000" dirty="0"/>
              <a:t>编程技术学习</a:t>
            </a:r>
          </a:p>
        </p:txBody>
      </p:sp>
      <p:cxnSp>
        <p:nvCxnSpPr>
          <p:cNvPr id="32" name="直接箭头连接符 31">
            <a:extLst>
              <a:ext uri="{FF2B5EF4-FFF2-40B4-BE49-F238E27FC236}">
                <a16:creationId xmlns:a16="http://schemas.microsoft.com/office/drawing/2014/main" id="{25622D51-D264-434B-A6D2-96992C8728EB}"/>
              </a:ext>
            </a:extLst>
          </p:cNvPr>
          <p:cNvCxnSpPr>
            <a:cxnSpLocks/>
            <a:stCxn id="30" idx="3"/>
          </p:cNvCxnSpPr>
          <p:nvPr/>
        </p:nvCxnSpPr>
        <p:spPr>
          <a:xfrm flipV="1">
            <a:off x="5419726" y="1527611"/>
            <a:ext cx="999547" cy="153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894E1CB0-90E4-444A-A489-E6D6EFB740AD}"/>
              </a:ext>
            </a:extLst>
          </p:cNvPr>
          <p:cNvSpPr txBox="1"/>
          <p:nvPr/>
        </p:nvSpPr>
        <p:spPr>
          <a:xfrm>
            <a:off x="6419273" y="968050"/>
            <a:ext cx="5164962" cy="1323439"/>
          </a:xfrm>
          <a:prstGeom prst="rect">
            <a:avLst/>
          </a:prstGeom>
          <a:noFill/>
          <a:ln>
            <a:solidFill>
              <a:schemeClr val="accent1"/>
            </a:solidFill>
          </a:ln>
        </p:spPr>
        <p:txBody>
          <a:bodyPr wrap="square" rtlCol="0">
            <a:spAutoFit/>
          </a:bodyPr>
          <a:lstStyle/>
          <a:p>
            <a:pPr marL="285750" indent="-285750">
              <a:buFont typeface="Wingdings" panose="05000000000000000000" pitchFamily="2" charset="2"/>
              <a:buChar char="ü"/>
            </a:pPr>
            <a:r>
              <a:rPr lang="en-US" altLang="zh-CN" sz="2000" dirty="0"/>
              <a:t>C# </a:t>
            </a:r>
            <a:r>
              <a:rPr lang="zh-CN" altLang="en-US" sz="2000" dirty="0"/>
              <a:t>语言的学习</a:t>
            </a:r>
            <a:endParaRPr lang="en-US" altLang="zh-CN" sz="2000" dirty="0"/>
          </a:p>
          <a:p>
            <a:pPr marL="285750" indent="-285750">
              <a:buFont typeface="Wingdings" panose="05000000000000000000" pitchFamily="2" charset="2"/>
              <a:buChar char="ü"/>
            </a:pPr>
            <a:r>
              <a:rPr lang="en-US" altLang="zh-CN" sz="2000" dirty="0"/>
              <a:t>Html</a:t>
            </a:r>
            <a:r>
              <a:rPr lang="zh-CN" altLang="en-US" sz="2000" dirty="0"/>
              <a:t> </a:t>
            </a:r>
            <a:r>
              <a:rPr lang="en-US" altLang="zh-CN" sz="2000" dirty="0"/>
              <a:t>Css JavaScript </a:t>
            </a:r>
            <a:r>
              <a:rPr lang="zh-CN" altLang="en-US" sz="2000" dirty="0"/>
              <a:t>以及前后端</a:t>
            </a:r>
            <a:r>
              <a:rPr lang="en-US" altLang="zh-CN" sz="2000" dirty="0"/>
              <a:t>Web</a:t>
            </a:r>
            <a:r>
              <a:rPr lang="zh-CN" altLang="en-US" sz="2000" dirty="0"/>
              <a:t>框架</a:t>
            </a:r>
            <a:endParaRPr lang="en-US" altLang="zh-CN" sz="2000" dirty="0"/>
          </a:p>
          <a:p>
            <a:pPr marL="285750" indent="-285750">
              <a:buFont typeface="Wingdings" panose="05000000000000000000" pitchFamily="2" charset="2"/>
              <a:buChar char="ü"/>
            </a:pPr>
            <a:r>
              <a:rPr lang="en-US" altLang="zh-CN" sz="2000" dirty="0"/>
              <a:t>HBase</a:t>
            </a:r>
            <a:r>
              <a:rPr lang="zh-CN" altLang="en-US" sz="2000" dirty="0"/>
              <a:t>数据库 </a:t>
            </a:r>
            <a:r>
              <a:rPr lang="en-US" altLang="zh-CN" sz="2000" dirty="0"/>
              <a:t>MapReduce</a:t>
            </a:r>
            <a:r>
              <a:rPr lang="zh-CN" altLang="en-US" sz="2000" dirty="0"/>
              <a:t>分布式计算</a:t>
            </a:r>
            <a:endParaRPr lang="en-US" altLang="zh-CN" sz="2000" dirty="0"/>
          </a:p>
          <a:p>
            <a:pPr marL="285750" indent="-285750">
              <a:buFont typeface="Wingdings" panose="05000000000000000000" pitchFamily="2" charset="2"/>
              <a:buChar char="ü"/>
            </a:pPr>
            <a:r>
              <a:rPr lang="en-US" altLang="zh-CN" sz="2000" dirty="0"/>
              <a:t>Linux shell</a:t>
            </a:r>
            <a:r>
              <a:rPr lang="zh-CN" altLang="en-US" sz="2000" dirty="0"/>
              <a:t>脚本学习</a:t>
            </a:r>
          </a:p>
        </p:txBody>
      </p:sp>
      <p:sp>
        <p:nvSpPr>
          <p:cNvPr id="35" name="文本框 34">
            <a:extLst>
              <a:ext uri="{FF2B5EF4-FFF2-40B4-BE49-F238E27FC236}">
                <a16:creationId xmlns:a16="http://schemas.microsoft.com/office/drawing/2014/main" id="{47208768-E117-4A73-A2A7-7158088832D3}"/>
              </a:ext>
            </a:extLst>
          </p:cNvPr>
          <p:cNvSpPr txBox="1"/>
          <p:nvPr/>
        </p:nvSpPr>
        <p:spPr>
          <a:xfrm>
            <a:off x="3711542" y="2748146"/>
            <a:ext cx="1708184" cy="400110"/>
          </a:xfrm>
          <a:prstGeom prst="rect">
            <a:avLst/>
          </a:prstGeom>
          <a:noFill/>
          <a:ln>
            <a:solidFill>
              <a:schemeClr val="accent1"/>
            </a:solidFill>
          </a:ln>
        </p:spPr>
        <p:txBody>
          <a:bodyPr wrap="square" rtlCol="0">
            <a:spAutoFit/>
          </a:bodyPr>
          <a:lstStyle/>
          <a:p>
            <a:r>
              <a:rPr lang="zh-CN" altLang="en-US" sz="2000" dirty="0"/>
              <a:t>工艺了解学习</a:t>
            </a:r>
          </a:p>
        </p:txBody>
      </p:sp>
      <p:cxnSp>
        <p:nvCxnSpPr>
          <p:cNvPr id="36" name="直接箭头连接符 35">
            <a:extLst>
              <a:ext uri="{FF2B5EF4-FFF2-40B4-BE49-F238E27FC236}">
                <a16:creationId xmlns:a16="http://schemas.microsoft.com/office/drawing/2014/main" id="{A4E0304A-6E8C-4C36-8E36-B099059B6440}"/>
              </a:ext>
            </a:extLst>
          </p:cNvPr>
          <p:cNvCxnSpPr>
            <a:cxnSpLocks/>
            <a:stCxn id="35" idx="3"/>
            <a:endCxn id="37" idx="1"/>
          </p:cNvCxnSpPr>
          <p:nvPr/>
        </p:nvCxnSpPr>
        <p:spPr>
          <a:xfrm>
            <a:off x="5419726" y="2948201"/>
            <a:ext cx="974054"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2901967F-7141-419D-B248-ADD7A7E6C6B7}"/>
              </a:ext>
            </a:extLst>
          </p:cNvPr>
          <p:cNvSpPr txBox="1"/>
          <p:nvPr/>
        </p:nvSpPr>
        <p:spPr>
          <a:xfrm>
            <a:off x="6393780" y="2594258"/>
            <a:ext cx="5164972" cy="707886"/>
          </a:xfrm>
          <a:prstGeom prst="rect">
            <a:avLst/>
          </a:prstGeom>
          <a:noFill/>
          <a:ln>
            <a:solidFill>
              <a:schemeClr val="accent1"/>
            </a:solidFill>
          </a:ln>
        </p:spPr>
        <p:txBody>
          <a:bodyPr wrap="square" rtlCol="0">
            <a:spAutoFit/>
          </a:bodyPr>
          <a:lstStyle/>
          <a:p>
            <a:pPr marL="285750" indent="-285750">
              <a:buFont typeface="Wingdings" panose="05000000000000000000" pitchFamily="2" charset="2"/>
              <a:buChar char="ü"/>
            </a:pPr>
            <a:r>
              <a:rPr lang="zh-CN" altLang="en-US" sz="2000" dirty="0"/>
              <a:t>与师兄、老师进行工艺知识的了解</a:t>
            </a:r>
            <a:endParaRPr lang="en-US" altLang="zh-CN" sz="2000" dirty="0"/>
          </a:p>
          <a:p>
            <a:pPr marL="285750" indent="-285750">
              <a:buFont typeface="Wingdings" panose="05000000000000000000" pitchFamily="2" charset="2"/>
              <a:buChar char="ü"/>
            </a:pPr>
            <a:r>
              <a:rPr lang="zh-CN" altLang="en-US" sz="2000" dirty="0"/>
              <a:t>查阅铝行业相关书籍</a:t>
            </a:r>
          </a:p>
        </p:txBody>
      </p:sp>
      <p:cxnSp>
        <p:nvCxnSpPr>
          <p:cNvPr id="38" name="直接箭头连接符 37">
            <a:extLst>
              <a:ext uri="{FF2B5EF4-FFF2-40B4-BE49-F238E27FC236}">
                <a16:creationId xmlns:a16="http://schemas.microsoft.com/office/drawing/2014/main" id="{A0DAC26A-3B8F-4D68-9C19-3803B35B6304}"/>
              </a:ext>
            </a:extLst>
          </p:cNvPr>
          <p:cNvCxnSpPr>
            <a:cxnSpLocks/>
          </p:cNvCxnSpPr>
          <p:nvPr/>
        </p:nvCxnSpPr>
        <p:spPr>
          <a:xfrm>
            <a:off x="2475344" y="5313527"/>
            <a:ext cx="123619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B19BCEAF-C9D5-45EA-93D8-1EA2BDAD9647}"/>
              </a:ext>
            </a:extLst>
          </p:cNvPr>
          <p:cNvCxnSpPr>
            <a:cxnSpLocks/>
          </p:cNvCxnSpPr>
          <p:nvPr/>
        </p:nvCxnSpPr>
        <p:spPr>
          <a:xfrm>
            <a:off x="2475344" y="4308435"/>
            <a:ext cx="1135495"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文本框 42">
            <a:extLst>
              <a:ext uri="{FF2B5EF4-FFF2-40B4-BE49-F238E27FC236}">
                <a16:creationId xmlns:a16="http://schemas.microsoft.com/office/drawing/2014/main" id="{FDC0FCA9-A93A-42B8-9450-A33E91D297C3}"/>
              </a:ext>
            </a:extLst>
          </p:cNvPr>
          <p:cNvSpPr txBox="1"/>
          <p:nvPr/>
        </p:nvSpPr>
        <p:spPr>
          <a:xfrm>
            <a:off x="3696567" y="5071964"/>
            <a:ext cx="1723159" cy="400110"/>
          </a:xfrm>
          <a:prstGeom prst="rect">
            <a:avLst/>
          </a:prstGeom>
          <a:noFill/>
          <a:ln>
            <a:solidFill>
              <a:schemeClr val="accent1"/>
            </a:solidFill>
          </a:ln>
        </p:spPr>
        <p:txBody>
          <a:bodyPr wrap="square" rtlCol="0">
            <a:spAutoFit/>
          </a:bodyPr>
          <a:lstStyle/>
          <a:p>
            <a:r>
              <a:rPr lang="zh-CN" altLang="en-US" sz="2000" dirty="0"/>
              <a:t>多源数据采集</a:t>
            </a:r>
          </a:p>
        </p:txBody>
      </p:sp>
      <p:sp>
        <p:nvSpPr>
          <p:cNvPr id="44" name="文本框 43">
            <a:extLst>
              <a:ext uri="{FF2B5EF4-FFF2-40B4-BE49-F238E27FC236}">
                <a16:creationId xmlns:a16="http://schemas.microsoft.com/office/drawing/2014/main" id="{EBDCE9D8-0E17-4850-9F50-196F28711FE5}"/>
              </a:ext>
            </a:extLst>
          </p:cNvPr>
          <p:cNvSpPr txBox="1"/>
          <p:nvPr/>
        </p:nvSpPr>
        <p:spPr>
          <a:xfrm>
            <a:off x="6419273" y="5067357"/>
            <a:ext cx="5105764" cy="400110"/>
          </a:xfrm>
          <a:prstGeom prst="rect">
            <a:avLst/>
          </a:prstGeom>
          <a:noFill/>
          <a:ln>
            <a:solidFill>
              <a:schemeClr val="accent1"/>
            </a:solidFill>
          </a:ln>
        </p:spPr>
        <p:txBody>
          <a:bodyPr wrap="square" rtlCol="0">
            <a:spAutoFit/>
          </a:bodyPr>
          <a:lstStyle/>
          <a:p>
            <a:pPr marL="285750" indent="-285750">
              <a:buFont typeface="Wingdings" panose="05000000000000000000" pitchFamily="2" charset="2"/>
              <a:buChar char="ü"/>
            </a:pPr>
            <a:r>
              <a:rPr lang="en-US" altLang="zh-CN" sz="2000" dirty="0"/>
              <a:t>MES</a:t>
            </a:r>
            <a:r>
              <a:rPr lang="zh-CN" altLang="en-US" sz="2000" dirty="0"/>
              <a:t>、</a:t>
            </a:r>
            <a:r>
              <a:rPr lang="en-US" altLang="zh-CN" sz="2000" dirty="0"/>
              <a:t>ERP</a:t>
            </a:r>
            <a:r>
              <a:rPr lang="zh-CN" altLang="en-US" sz="2000" dirty="0"/>
              <a:t>、</a:t>
            </a:r>
            <a:r>
              <a:rPr lang="en-US" altLang="zh-CN" sz="2000" dirty="0"/>
              <a:t>PLC</a:t>
            </a:r>
            <a:r>
              <a:rPr lang="zh-CN" altLang="en-US" sz="2000" dirty="0"/>
              <a:t>、人工记录等数据的采集</a:t>
            </a:r>
            <a:endParaRPr lang="en-US" altLang="zh-CN" sz="2000" dirty="0"/>
          </a:p>
        </p:txBody>
      </p:sp>
      <p:cxnSp>
        <p:nvCxnSpPr>
          <p:cNvPr id="45" name="直接箭头连接符 44">
            <a:extLst>
              <a:ext uri="{FF2B5EF4-FFF2-40B4-BE49-F238E27FC236}">
                <a16:creationId xmlns:a16="http://schemas.microsoft.com/office/drawing/2014/main" id="{91888C41-F1BC-44DF-94B1-1FD99C034FF8}"/>
              </a:ext>
            </a:extLst>
          </p:cNvPr>
          <p:cNvCxnSpPr>
            <a:cxnSpLocks/>
            <a:stCxn id="43" idx="3"/>
            <a:endCxn id="44" idx="1"/>
          </p:cNvCxnSpPr>
          <p:nvPr/>
        </p:nvCxnSpPr>
        <p:spPr>
          <a:xfrm flipV="1">
            <a:off x="5419726" y="5267412"/>
            <a:ext cx="999547" cy="46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文本框 46">
            <a:extLst>
              <a:ext uri="{FF2B5EF4-FFF2-40B4-BE49-F238E27FC236}">
                <a16:creationId xmlns:a16="http://schemas.microsoft.com/office/drawing/2014/main" id="{D54A5D28-DDAA-4A54-B691-7474420A26D5}"/>
              </a:ext>
            </a:extLst>
          </p:cNvPr>
          <p:cNvSpPr txBox="1"/>
          <p:nvPr/>
        </p:nvSpPr>
        <p:spPr>
          <a:xfrm>
            <a:off x="3629889" y="4089330"/>
            <a:ext cx="1723159" cy="400110"/>
          </a:xfrm>
          <a:prstGeom prst="rect">
            <a:avLst/>
          </a:prstGeom>
          <a:noFill/>
          <a:ln>
            <a:solidFill>
              <a:schemeClr val="accent1"/>
            </a:solidFill>
          </a:ln>
        </p:spPr>
        <p:txBody>
          <a:bodyPr wrap="square" rtlCol="0">
            <a:spAutoFit/>
          </a:bodyPr>
          <a:lstStyle/>
          <a:p>
            <a:r>
              <a:rPr lang="zh-CN" altLang="en-US" sz="2000" dirty="0"/>
              <a:t>数据平台构建</a:t>
            </a:r>
          </a:p>
        </p:txBody>
      </p:sp>
      <p:cxnSp>
        <p:nvCxnSpPr>
          <p:cNvPr id="48" name="直接箭头连接符 47">
            <a:extLst>
              <a:ext uri="{FF2B5EF4-FFF2-40B4-BE49-F238E27FC236}">
                <a16:creationId xmlns:a16="http://schemas.microsoft.com/office/drawing/2014/main" id="{FB3870A9-AECD-453D-95A0-16D5E40A0F0A}"/>
              </a:ext>
            </a:extLst>
          </p:cNvPr>
          <p:cNvCxnSpPr>
            <a:cxnSpLocks/>
            <a:stCxn id="47" idx="3"/>
            <a:endCxn id="49" idx="1"/>
          </p:cNvCxnSpPr>
          <p:nvPr/>
        </p:nvCxnSpPr>
        <p:spPr>
          <a:xfrm flipV="1">
            <a:off x="5353048" y="4284778"/>
            <a:ext cx="1040732" cy="46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2E93D4D2-75D5-44EF-B9E3-EF5EBE7A13AF}"/>
              </a:ext>
            </a:extLst>
          </p:cNvPr>
          <p:cNvSpPr txBox="1"/>
          <p:nvPr/>
        </p:nvSpPr>
        <p:spPr>
          <a:xfrm>
            <a:off x="6393780" y="4084723"/>
            <a:ext cx="5105781" cy="400110"/>
          </a:xfrm>
          <a:prstGeom prst="rect">
            <a:avLst/>
          </a:prstGeom>
          <a:noFill/>
          <a:ln>
            <a:solidFill>
              <a:schemeClr val="accent1"/>
            </a:solidFill>
          </a:ln>
        </p:spPr>
        <p:txBody>
          <a:bodyPr wrap="square" rtlCol="0">
            <a:spAutoFit/>
          </a:bodyPr>
          <a:lstStyle/>
          <a:p>
            <a:pPr marL="285750" indent="-285750">
              <a:buFont typeface="Wingdings" panose="05000000000000000000" pitchFamily="2" charset="2"/>
              <a:buChar char="ü"/>
            </a:pPr>
            <a:r>
              <a:rPr lang="zh-CN" altLang="en-US" sz="2000" dirty="0"/>
              <a:t>搭建</a:t>
            </a:r>
            <a:r>
              <a:rPr lang="en-US" altLang="zh-CN" sz="2000" dirty="0"/>
              <a:t>web</a:t>
            </a:r>
            <a:r>
              <a:rPr lang="zh-CN" altLang="en-US" sz="2000" dirty="0"/>
              <a:t>平台包括</a:t>
            </a:r>
            <a:r>
              <a:rPr lang="en-US" altLang="zh-CN" sz="2000" dirty="0"/>
              <a:t>Hadoop</a:t>
            </a:r>
            <a:r>
              <a:rPr lang="zh-CN" altLang="en-US" sz="2000" dirty="0"/>
              <a:t>等存储分析工具</a:t>
            </a:r>
          </a:p>
        </p:txBody>
      </p:sp>
    </p:spTree>
    <p:extLst>
      <p:ext uri="{BB962C8B-B14F-4D97-AF65-F5344CB8AC3E}">
        <p14:creationId xmlns:p14="http://schemas.microsoft.com/office/powerpoint/2010/main" val="3944228515"/>
      </p:ext>
    </p:extLst>
  </p:cSld>
  <p:clrMapOvr>
    <a:masterClrMapping/>
  </p:clrMapOvr>
  <mc:AlternateContent xmlns:mc="http://schemas.openxmlformats.org/markup-compatibility/2006" xmlns:p14="http://schemas.microsoft.com/office/powerpoint/2010/main">
    <mc:Choice Requires="p14">
      <p:transition spd="slow" p14:dur="2000" advTm="28052"/>
    </mc:Choice>
    <mc:Fallback xmlns="">
      <p:transition spd="slow" advTm="2805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31354" y="401785"/>
            <a:ext cx="1762699" cy="800219"/>
          </a:xfrm>
          <a:prstGeom prst="rect">
            <a:avLst/>
          </a:prstGeom>
          <a:noFill/>
        </p:spPr>
        <p:txBody>
          <a:bodyPr wrap="square" rtlCol="0">
            <a:spAutoFit/>
          </a:bodyPr>
          <a:lstStyle/>
          <a:p>
            <a:r>
              <a:rPr lang="zh-CN" altLang="en-US" sz="2800" b="1" dirty="0">
                <a:solidFill>
                  <a:schemeClr val="accent1"/>
                </a:solidFill>
                <a:latin typeface="华文楷体" panose="02010600040101010101" pitchFamily="2" charset="-122"/>
                <a:ea typeface="华文楷体" panose="02010600040101010101" pitchFamily="2" charset="-122"/>
              </a:rPr>
              <a:t>前期工作</a:t>
            </a:r>
          </a:p>
          <a:p>
            <a:endParaRPr lang="zh-CN" altLang="en-US" dirty="0"/>
          </a:p>
        </p:txBody>
      </p:sp>
      <p:pic>
        <p:nvPicPr>
          <p:cNvPr id="17" name="图片 16">
            <a:extLst>
              <a:ext uri="{FF2B5EF4-FFF2-40B4-BE49-F238E27FC236}">
                <a16:creationId xmlns:a16="http://schemas.microsoft.com/office/drawing/2014/main" id="{5FE852EA-CD7F-413F-9723-4B6E5A25B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2703" y="1029707"/>
            <a:ext cx="10485748" cy="5117001"/>
          </a:xfrm>
          <a:prstGeom prst="rect">
            <a:avLst/>
          </a:prstGeom>
        </p:spPr>
      </p:pic>
      <p:sp>
        <p:nvSpPr>
          <p:cNvPr id="20" name="文本框 19">
            <a:extLst>
              <a:ext uri="{FF2B5EF4-FFF2-40B4-BE49-F238E27FC236}">
                <a16:creationId xmlns:a16="http://schemas.microsoft.com/office/drawing/2014/main" id="{FA896481-9483-4927-A138-5D19AEBCA3BF}"/>
              </a:ext>
            </a:extLst>
          </p:cNvPr>
          <p:cNvSpPr txBox="1"/>
          <p:nvPr/>
        </p:nvSpPr>
        <p:spPr>
          <a:xfrm>
            <a:off x="370940" y="2337847"/>
            <a:ext cx="445217" cy="1938992"/>
          </a:xfrm>
          <a:prstGeom prst="rect">
            <a:avLst/>
          </a:prstGeom>
          <a:noFill/>
          <a:ln w="19050">
            <a:solidFill>
              <a:schemeClr val="accent1"/>
            </a:solidFill>
          </a:ln>
        </p:spPr>
        <p:txBody>
          <a:bodyPr wrap="square" rtlCol="0">
            <a:spAutoFit/>
          </a:bodyPr>
          <a:lstStyle/>
          <a:p>
            <a:r>
              <a:rPr lang="zh-CN" altLang="en-US" sz="2400" dirty="0"/>
              <a:t>大数据平台</a:t>
            </a:r>
          </a:p>
        </p:txBody>
      </p:sp>
      <p:pic>
        <p:nvPicPr>
          <p:cNvPr id="21" name="图片 20">
            <a:extLst>
              <a:ext uri="{FF2B5EF4-FFF2-40B4-BE49-F238E27FC236}">
                <a16:creationId xmlns:a16="http://schemas.microsoft.com/office/drawing/2014/main" id="{BB611C6C-53F1-4260-9673-C2D15942FD78}"/>
              </a:ext>
            </a:extLst>
          </p:cNvPr>
          <p:cNvPicPr>
            <a:picLocks noChangeAspect="1"/>
          </p:cNvPicPr>
          <p:nvPr/>
        </p:nvPicPr>
        <p:blipFill>
          <a:blip r:embed="rId4"/>
          <a:stretch>
            <a:fillRect/>
          </a:stretch>
        </p:blipFill>
        <p:spPr>
          <a:xfrm>
            <a:off x="1112703" y="1029706"/>
            <a:ext cx="10485748" cy="5122599"/>
          </a:xfrm>
          <a:prstGeom prst="rect">
            <a:avLst/>
          </a:prstGeom>
        </p:spPr>
      </p:pic>
      <p:pic>
        <p:nvPicPr>
          <p:cNvPr id="23" name="图片 22">
            <a:extLst>
              <a:ext uri="{FF2B5EF4-FFF2-40B4-BE49-F238E27FC236}">
                <a16:creationId xmlns:a16="http://schemas.microsoft.com/office/drawing/2014/main" id="{B842EA56-00FE-4CE5-9E38-6D8A052715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2703" y="1064454"/>
            <a:ext cx="10450635" cy="5047506"/>
          </a:xfrm>
          <a:prstGeom prst="rect">
            <a:avLst/>
          </a:prstGeom>
        </p:spPr>
      </p:pic>
      <p:pic>
        <p:nvPicPr>
          <p:cNvPr id="24" name="图片 23">
            <a:extLst>
              <a:ext uri="{FF2B5EF4-FFF2-40B4-BE49-F238E27FC236}">
                <a16:creationId xmlns:a16="http://schemas.microsoft.com/office/drawing/2014/main" id="{681092B7-4E1F-4686-80E8-A663ADE9305B}"/>
              </a:ext>
            </a:extLst>
          </p:cNvPr>
          <p:cNvPicPr>
            <a:picLocks noChangeAspect="1"/>
          </p:cNvPicPr>
          <p:nvPr/>
        </p:nvPicPr>
        <p:blipFill>
          <a:blip r:embed="rId6"/>
          <a:stretch>
            <a:fillRect/>
          </a:stretch>
        </p:blipFill>
        <p:spPr>
          <a:xfrm>
            <a:off x="1112703" y="1094636"/>
            <a:ext cx="10485748" cy="5086819"/>
          </a:xfrm>
          <a:prstGeom prst="rect">
            <a:avLst/>
          </a:prstGeom>
        </p:spPr>
      </p:pic>
    </p:spTree>
    <p:extLst>
      <p:ext uri="{BB962C8B-B14F-4D97-AF65-F5344CB8AC3E}">
        <p14:creationId xmlns:p14="http://schemas.microsoft.com/office/powerpoint/2010/main" val="2243383202"/>
      </p:ext>
    </p:extLst>
  </p:cSld>
  <p:clrMapOvr>
    <a:masterClrMapping/>
  </p:clrMapOvr>
  <mc:AlternateContent xmlns:mc="http://schemas.openxmlformats.org/markup-compatibility/2006" xmlns:p14="http://schemas.microsoft.com/office/powerpoint/2010/main">
    <mc:Choice Requires="p14">
      <p:transition spd="slow" p14:dur="2000" advTm="28052"/>
    </mc:Choice>
    <mc:Fallback xmlns="">
      <p:transition spd="slow" advTm="2805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p:cNvSpPr txBox="1">
            <a:spLocks/>
          </p:cNvSpPr>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accent1"/>
                </a:solidFill>
                <a:latin typeface="+mj-lt"/>
                <a:cs typeface="Arial" panose="020B0604020202020204" pitchFamily="34" charset="0"/>
              </a:rPr>
              <a:t>0</a:t>
            </a:r>
            <a:r>
              <a:rPr lang="en-US" altLang="zh-CN" sz="11500" dirty="0">
                <a:solidFill>
                  <a:schemeClr val="accent1"/>
                </a:solidFill>
                <a:latin typeface="+mj-lt"/>
                <a:cs typeface="Arial" panose="020B0604020202020204" pitchFamily="34" charset="0"/>
              </a:rPr>
              <a:t>2</a:t>
            </a:r>
            <a:endParaRPr lang="en-US" sz="11500" dirty="0">
              <a:solidFill>
                <a:schemeClr val="accent1"/>
              </a:solidFill>
              <a:latin typeface="+mj-lt"/>
              <a:cs typeface="Arial" panose="020B0604020202020204" pitchFamily="34" charset="0"/>
            </a:endParaRPr>
          </a:p>
        </p:txBody>
      </p:sp>
      <p:sp>
        <p:nvSpPr>
          <p:cNvPr id="4" name="文本框 3"/>
          <p:cNvSpPr txBox="1"/>
          <p:nvPr/>
        </p:nvSpPr>
        <p:spPr>
          <a:xfrm>
            <a:off x="3116263" y="2773364"/>
            <a:ext cx="1599092"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accent1"/>
                </a:solidFill>
                <a:latin typeface="+mj-lt"/>
                <a:cs typeface="Arial" panose="020B0604020202020204" pitchFamily="34" charset="0"/>
              </a:rPr>
              <a:t>Part Two</a:t>
            </a:r>
            <a:endParaRPr lang="zh-CN" altLang="en-US" sz="3200" dirty="0">
              <a:solidFill>
                <a:schemeClr val="accent1"/>
              </a:solidFill>
              <a:latin typeface="+mj-lt"/>
              <a:cs typeface="Arial" panose="020B0604020202020204" pitchFamily="34" charset="0"/>
            </a:endParaRPr>
          </a:p>
        </p:txBody>
      </p:sp>
      <p:sp>
        <p:nvSpPr>
          <p:cNvPr id="5" name="等腰三角形 4"/>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6" name="等腰三角形 5"/>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7" name="等腰三角形 6"/>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8" name="等腰三角形 7"/>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9" name="等腰三角形 8"/>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0" name="椭圆 9"/>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1" name="椭圆 10"/>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2" name="椭圆 11"/>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a:ea typeface="幼圆"/>
            </a:endParaRPr>
          </a:p>
        </p:txBody>
      </p:sp>
      <p:sp>
        <p:nvSpPr>
          <p:cNvPr id="13" name="等腰三角形 12"/>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sp>
        <p:nvSpPr>
          <p:cNvPr id="14" name="等腰三角形 13"/>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a:ea typeface="幼圆"/>
            </a:endParaRPr>
          </a:p>
        </p:txBody>
      </p:sp>
      <p:cxnSp>
        <p:nvCxnSpPr>
          <p:cNvPr id="15"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tailEnd/>
          </a:ln>
          <a:extLst>
            <a:ext uri="{909E8E84-426E-40DD-AFC4-6F175D3DCCD1}">
              <a14:hiddenFill xmlns:a14="http://schemas.microsoft.com/office/drawing/2010/main">
                <a:noFill/>
              </a14:hiddenFill>
            </a:ext>
          </a:extLst>
        </p:spPr>
      </p:cxnSp>
      <p:sp>
        <p:nvSpPr>
          <p:cNvPr id="16" name="文本框 15">
            <a:extLst>
              <a:ext uri="{FF2B5EF4-FFF2-40B4-BE49-F238E27FC236}">
                <a16:creationId xmlns:a16="http://schemas.microsoft.com/office/drawing/2014/main" id="{914DA4FE-F4C1-4AC4-8B96-A7B5BCE03659}"/>
              </a:ext>
            </a:extLst>
          </p:cNvPr>
          <p:cNvSpPr txBox="1"/>
          <p:nvPr/>
        </p:nvSpPr>
        <p:spPr>
          <a:xfrm>
            <a:off x="3116263" y="3356225"/>
            <a:ext cx="5032375" cy="584200"/>
          </a:xfrm>
          <a:prstGeom prst="rect">
            <a:avLst/>
          </a:prstGeom>
          <a:noFill/>
        </p:spPr>
        <p:txBody>
          <a:bodyPr>
            <a:spAutoFit/>
          </a:bodyPr>
          <a:lstStyle/>
          <a:p>
            <a:pPr>
              <a:defRPr/>
            </a:pPr>
            <a:r>
              <a:rPr lang="zh-CN" altLang="en-US" sz="3200" b="1" dirty="0">
                <a:solidFill>
                  <a:schemeClr val="accent1"/>
                </a:solidFill>
                <a:latin typeface="+mj-ea"/>
                <a:ea typeface="+mj-ea"/>
              </a:rPr>
              <a:t>选题背景及依据</a:t>
            </a:r>
          </a:p>
        </p:txBody>
      </p:sp>
    </p:spTree>
    <p:extLst>
      <p:ext uri="{BB962C8B-B14F-4D97-AF65-F5344CB8AC3E}">
        <p14:creationId xmlns:p14="http://schemas.microsoft.com/office/powerpoint/2010/main" val="3425157076"/>
      </p:ext>
    </p:extLst>
  </p:cSld>
  <p:clrMapOvr>
    <a:masterClrMapping/>
  </p:clrMapOvr>
  <mc:AlternateContent xmlns:mc="http://schemas.openxmlformats.org/markup-compatibility/2006" xmlns:p14="http://schemas.microsoft.com/office/powerpoint/2010/main">
    <mc:Choice Requires="p14">
      <p:transition spd="slow" p14:dur="2000" advTm="881"/>
    </mc:Choice>
    <mc:Fallback xmlns="">
      <p:transition spd="slow" advTm="88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348657E-5642-4275-92AF-9E63FC017E9C}"/>
              </a:ext>
            </a:extLst>
          </p:cNvPr>
          <p:cNvSpPr/>
          <p:nvPr/>
        </p:nvSpPr>
        <p:spPr>
          <a:xfrm>
            <a:off x="766618" y="3429000"/>
            <a:ext cx="6470759" cy="2845514"/>
          </a:xfrm>
          <a:prstGeom prst="rect">
            <a:avLst/>
          </a:prstGeom>
          <a:solidFill>
            <a:srgbClr val="FFFF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31354" y="401785"/>
            <a:ext cx="3273846" cy="800219"/>
          </a:xfrm>
          <a:prstGeom prst="rect">
            <a:avLst/>
          </a:prstGeom>
          <a:noFill/>
          <a:ln w="15875">
            <a:noFill/>
          </a:ln>
        </p:spPr>
        <p:txBody>
          <a:bodyPr wrap="square" rtlCol="0">
            <a:spAutoFit/>
          </a:bodyPr>
          <a:lstStyle/>
          <a:p>
            <a:r>
              <a:rPr lang="zh-CN" altLang="en-US" sz="2800" b="1" dirty="0">
                <a:solidFill>
                  <a:schemeClr val="accent1"/>
                </a:solidFill>
                <a:latin typeface="华文楷体" panose="02010600040101010101" pitchFamily="2" charset="-122"/>
                <a:ea typeface="华文楷体" panose="02010600040101010101" pitchFamily="2" charset="-122"/>
              </a:rPr>
              <a:t>选题背景及依据</a:t>
            </a:r>
          </a:p>
          <a:p>
            <a:endParaRPr lang="zh-CN" altLang="en-US" dirty="0"/>
          </a:p>
        </p:txBody>
      </p:sp>
      <p:sp>
        <p:nvSpPr>
          <p:cNvPr id="7" name="矩形 6">
            <a:extLst>
              <a:ext uri="{FF2B5EF4-FFF2-40B4-BE49-F238E27FC236}">
                <a16:creationId xmlns:a16="http://schemas.microsoft.com/office/drawing/2014/main" id="{2815AB80-8FF4-4047-AC62-8EF4D03C382B}"/>
              </a:ext>
            </a:extLst>
          </p:cNvPr>
          <p:cNvSpPr/>
          <p:nvPr/>
        </p:nvSpPr>
        <p:spPr>
          <a:xfrm>
            <a:off x="766618" y="2740887"/>
            <a:ext cx="9836531" cy="400110"/>
          </a:xfrm>
          <a:prstGeom prst="rect">
            <a:avLst/>
          </a:prstGeom>
          <a:ln w="15875">
            <a:noFill/>
          </a:ln>
        </p:spPr>
        <p:txBody>
          <a:bodyPr wrap="square">
            <a:spAutoFit/>
          </a:bodyPr>
          <a:lstStyle/>
          <a:p>
            <a:pPr marL="285750" indent="-285750">
              <a:buFont typeface="Wingdings" panose="05000000000000000000" pitchFamily="2" charset="2"/>
              <a:buChar char="u"/>
            </a:pPr>
            <a:r>
              <a:rPr lang="zh-CN" altLang="en-US" sz="2000" dirty="0"/>
              <a:t> 国家重点研发课题</a:t>
            </a:r>
            <a:r>
              <a:rPr lang="en-US" altLang="zh-CN" sz="2000" dirty="0"/>
              <a:t>《</a:t>
            </a:r>
            <a:r>
              <a:rPr lang="zh-CN" altLang="en-US" sz="2000" dirty="0"/>
              <a:t>面向 CPS 的铝/铜板带材生产全流程大数据采集及平台构建</a:t>
            </a:r>
            <a:r>
              <a:rPr lang="en-US" altLang="zh-CN" sz="2000" dirty="0"/>
              <a:t>》</a:t>
            </a:r>
            <a:r>
              <a:rPr lang="zh-CN" altLang="en-US" sz="2000" dirty="0"/>
              <a:t>。</a:t>
            </a:r>
          </a:p>
        </p:txBody>
      </p:sp>
      <p:sp>
        <p:nvSpPr>
          <p:cNvPr id="9" name="文本框 8">
            <a:extLst>
              <a:ext uri="{FF2B5EF4-FFF2-40B4-BE49-F238E27FC236}">
                <a16:creationId xmlns:a16="http://schemas.microsoft.com/office/drawing/2014/main" id="{E26B6380-3EA4-4AB8-AE5A-56DFCB480AF7}"/>
              </a:ext>
            </a:extLst>
          </p:cNvPr>
          <p:cNvSpPr txBox="1"/>
          <p:nvPr/>
        </p:nvSpPr>
        <p:spPr>
          <a:xfrm>
            <a:off x="766618" y="1202004"/>
            <a:ext cx="10658763" cy="1015663"/>
          </a:xfrm>
          <a:prstGeom prst="rect">
            <a:avLst/>
          </a:prstGeom>
          <a:noFill/>
          <a:ln w="15875">
            <a:noFill/>
          </a:ln>
        </p:spPr>
        <p:txBody>
          <a:bodyPr wrap="square" rtlCol="0">
            <a:spAutoFit/>
          </a:bodyPr>
          <a:lstStyle/>
          <a:p>
            <a:pPr marL="285750" indent="-285750">
              <a:buFont typeface="Wingdings" panose="05000000000000000000" pitchFamily="2" charset="2"/>
              <a:buChar char="u"/>
            </a:pPr>
            <a:r>
              <a:rPr lang="en-US" altLang="zh-CN" sz="2000" dirty="0"/>
              <a:t> 2012 </a:t>
            </a:r>
            <a:r>
              <a:rPr lang="zh-CN" altLang="en-US" sz="2000" dirty="0"/>
              <a:t>年美国政府启动了</a:t>
            </a:r>
            <a:r>
              <a:rPr lang="en-US" altLang="zh-CN" sz="2000" dirty="0"/>
              <a:t>《</a:t>
            </a:r>
            <a:r>
              <a:rPr lang="zh-CN" altLang="en-US" sz="2000" dirty="0"/>
              <a:t>大数据研究和发展计划</a:t>
            </a:r>
            <a:r>
              <a:rPr lang="en-US" altLang="zh-CN" sz="2000" dirty="0"/>
              <a:t>》</a:t>
            </a:r>
            <a:r>
              <a:rPr lang="zh-CN" altLang="en-US" sz="2000" dirty="0"/>
              <a:t>，</a:t>
            </a:r>
            <a:r>
              <a:rPr lang="en-US" altLang="zh-CN" sz="2000" dirty="0"/>
              <a:t>2015 </a:t>
            </a:r>
            <a:r>
              <a:rPr lang="zh-CN" altLang="en-US" sz="2000" dirty="0"/>
              <a:t>年我国国务院印发了</a:t>
            </a:r>
            <a:r>
              <a:rPr lang="en-US" altLang="zh-CN" sz="2000" dirty="0"/>
              <a:t>《</a:t>
            </a:r>
            <a:r>
              <a:rPr lang="zh-CN" altLang="en-US" sz="2000" dirty="0"/>
              <a:t>促进大数据发展行动纲要</a:t>
            </a:r>
            <a:r>
              <a:rPr lang="en-US" altLang="zh-CN" sz="2000" dirty="0"/>
              <a:t>》</a:t>
            </a:r>
            <a:r>
              <a:rPr lang="zh-CN" altLang="en-US" sz="2000" dirty="0"/>
              <a:t>，充分利用大数据技术提高制造业的智能制造水平已经成为制造大国和制造强国共同的国家战略。</a:t>
            </a:r>
          </a:p>
        </p:txBody>
      </p:sp>
      <p:sp>
        <p:nvSpPr>
          <p:cNvPr id="11" name="文本框 10">
            <a:extLst>
              <a:ext uri="{FF2B5EF4-FFF2-40B4-BE49-F238E27FC236}">
                <a16:creationId xmlns:a16="http://schemas.microsoft.com/office/drawing/2014/main" id="{F90F097C-2AB6-48BC-9D96-3EFF67C3C8D1}"/>
              </a:ext>
            </a:extLst>
          </p:cNvPr>
          <p:cNvSpPr txBox="1"/>
          <p:nvPr/>
        </p:nvSpPr>
        <p:spPr>
          <a:xfrm>
            <a:off x="766618" y="3560310"/>
            <a:ext cx="6470761" cy="2339102"/>
          </a:xfrm>
          <a:prstGeom prst="rect">
            <a:avLst/>
          </a:prstGeom>
          <a:noFill/>
          <a:ln w="15875">
            <a:noFill/>
          </a:ln>
        </p:spPr>
        <p:txBody>
          <a:bodyPr wrap="square" rtlCol="0">
            <a:spAutoFit/>
          </a:bodyPr>
          <a:lstStyle/>
          <a:p>
            <a:pPr marL="285750" indent="-285750">
              <a:buFont typeface="Wingdings" panose="05000000000000000000" pitchFamily="2" charset="2"/>
              <a:buChar char="u"/>
            </a:pPr>
            <a:r>
              <a:rPr lang="zh-CN" altLang="en-US" sz="2000" dirty="0"/>
              <a:t>铝板带制造水平与国际先进水平有较大差距：</a:t>
            </a:r>
            <a:endParaRPr lang="en-US" altLang="zh-CN" sz="2000" dirty="0"/>
          </a:p>
          <a:p>
            <a:pPr marL="285750" indent="-285750">
              <a:buFont typeface="Wingdings" panose="05000000000000000000" pitchFamily="2" charset="2"/>
              <a:buChar char="u"/>
            </a:pPr>
            <a:endParaRPr lang="en-US" altLang="zh-CN" dirty="0"/>
          </a:p>
          <a:p>
            <a:endParaRPr lang="en-US" altLang="zh-CN" dirty="0"/>
          </a:p>
          <a:p>
            <a:r>
              <a:rPr lang="en-US" altLang="zh-CN" dirty="0"/>
              <a:t>             1. </a:t>
            </a:r>
            <a:r>
              <a:rPr lang="zh-CN" altLang="en-US" dirty="0"/>
              <a:t>产品质量波动性大、不稳定</a:t>
            </a:r>
            <a:endParaRPr lang="en-US" altLang="zh-CN" dirty="0"/>
          </a:p>
          <a:p>
            <a:r>
              <a:rPr lang="en-US" altLang="zh-CN" dirty="0"/>
              <a:t>            </a:t>
            </a:r>
          </a:p>
          <a:p>
            <a:endParaRPr lang="en-US" altLang="zh-CN" dirty="0"/>
          </a:p>
          <a:p>
            <a:endParaRPr lang="en-US" altLang="zh-CN" dirty="0"/>
          </a:p>
          <a:p>
            <a:r>
              <a:rPr lang="en-US" altLang="zh-CN" dirty="0"/>
              <a:t>            2. </a:t>
            </a:r>
            <a:r>
              <a:rPr lang="zh-CN" altLang="en-US" dirty="0"/>
              <a:t>新产品上线时间长，市场竞争能力低</a:t>
            </a:r>
          </a:p>
        </p:txBody>
      </p:sp>
      <p:sp>
        <p:nvSpPr>
          <p:cNvPr id="12" name="左大括号 11">
            <a:extLst>
              <a:ext uri="{FF2B5EF4-FFF2-40B4-BE49-F238E27FC236}">
                <a16:creationId xmlns:a16="http://schemas.microsoft.com/office/drawing/2014/main" id="{FBCC323D-7424-4547-8843-F32B639094C3}"/>
              </a:ext>
            </a:extLst>
          </p:cNvPr>
          <p:cNvSpPr/>
          <p:nvPr/>
        </p:nvSpPr>
        <p:spPr>
          <a:xfrm>
            <a:off x="4573907" y="4350456"/>
            <a:ext cx="406400" cy="689623"/>
          </a:xfrm>
          <a:prstGeom prst="leftBrace">
            <a:avLst/>
          </a:prstGeom>
          <a:ln w="158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D26F40CA-60DB-4AFF-B7D0-C3700AD96930}"/>
              </a:ext>
            </a:extLst>
          </p:cNvPr>
          <p:cNvSpPr txBox="1"/>
          <p:nvPr/>
        </p:nvSpPr>
        <p:spPr>
          <a:xfrm>
            <a:off x="5370945" y="4122980"/>
            <a:ext cx="2955636" cy="369332"/>
          </a:xfrm>
          <a:prstGeom prst="rect">
            <a:avLst/>
          </a:prstGeom>
          <a:noFill/>
          <a:ln w="15875">
            <a:noFill/>
          </a:ln>
        </p:spPr>
        <p:txBody>
          <a:bodyPr wrap="square" rtlCol="0">
            <a:spAutoFit/>
          </a:bodyPr>
          <a:lstStyle/>
          <a:p>
            <a:r>
              <a:rPr lang="zh-CN" altLang="en-US" dirty="0"/>
              <a:t>铝合金汽车板</a:t>
            </a:r>
          </a:p>
        </p:txBody>
      </p:sp>
      <p:sp>
        <p:nvSpPr>
          <p:cNvPr id="15" name="文本框 14">
            <a:extLst>
              <a:ext uri="{FF2B5EF4-FFF2-40B4-BE49-F238E27FC236}">
                <a16:creationId xmlns:a16="http://schemas.microsoft.com/office/drawing/2014/main" id="{4B3FFA75-424D-4B26-A644-C2485757BB87}"/>
              </a:ext>
            </a:extLst>
          </p:cNvPr>
          <p:cNvSpPr txBox="1"/>
          <p:nvPr/>
        </p:nvSpPr>
        <p:spPr>
          <a:xfrm>
            <a:off x="5370945" y="4369201"/>
            <a:ext cx="2955636" cy="369332"/>
          </a:xfrm>
          <a:prstGeom prst="rect">
            <a:avLst/>
          </a:prstGeom>
          <a:noFill/>
          <a:ln w="15875">
            <a:noFill/>
          </a:ln>
        </p:spPr>
        <p:txBody>
          <a:bodyPr wrap="square" rtlCol="0">
            <a:spAutoFit/>
          </a:bodyPr>
          <a:lstStyle/>
          <a:p>
            <a:r>
              <a:rPr lang="zh-CN" altLang="en-US" dirty="0"/>
              <a:t>铝合金航空薄板</a:t>
            </a:r>
          </a:p>
        </p:txBody>
      </p:sp>
      <p:sp>
        <p:nvSpPr>
          <p:cNvPr id="14" name="文本框 13">
            <a:extLst>
              <a:ext uri="{FF2B5EF4-FFF2-40B4-BE49-F238E27FC236}">
                <a16:creationId xmlns:a16="http://schemas.microsoft.com/office/drawing/2014/main" id="{A136E803-5490-40C6-8F96-6DE4CB47DF6A}"/>
              </a:ext>
            </a:extLst>
          </p:cNvPr>
          <p:cNvSpPr txBox="1"/>
          <p:nvPr/>
        </p:nvSpPr>
        <p:spPr>
          <a:xfrm>
            <a:off x="5459496" y="4738533"/>
            <a:ext cx="2778534" cy="369332"/>
          </a:xfrm>
          <a:prstGeom prst="rect">
            <a:avLst/>
          </a:prstGeom>
          <a:noFill/>
          <a:ln w="15875">
            <a:noFill/>
          </a:ln>
        </p:spPr>
        <p:txBody>
          <a:bodyPr wrap="square" rtlCol="0">
            <a:spAutoFit/>
          </a:bodyPr>
          <a:lstStyle/>
          <a:p>
            <a:r>
              <a:rPr lang="en-US" altLang="zh-CN" dirty="0"/>
              <a:t>……</a:t>
            </a:r>
            <a:endParaRPr lang="zh-CN" altLang="en-US" dirty="0"/>
          </a:p>
        </p:txBody>
      </p:sp>
      <p:sp>
        <p:nvSpPr>
          <p:cNvPr id="17" name="文本框 16">
            <a:extLst>
              <a:ext uri="{FF2B5EF4-FFF2-40B4-BE49-F238E27FC236}">
                <a16:creationId xmlns:a16="http://schemas.microsoft.com/office/drawing/2014/main" id="{A0236C69-3C11-4296-A2C6-85D0824D7DC4}"/>
              </a:ext>
            </a:extLst>
          </p:cNvPr>
          <p:cNvSpPr txBox="1"/>
          <p:nvPr/>
        </p:nvSpPr>
        <p:spPr>
          <a:xfrm>
            <a:off x="8900808" y="3322761"/>
            <a:ext cx="1877439" cy="1477328"/>
          </a:xfrm>
          <a:prstGeom prst="rect">
            <a:avLst/>
          </a:prstGeom>
          <a:noFill/>
          <a:ln w="15875">
            <a:solidFill>
              <a:schemeClr val="accent1"/>
            </a:solidFill>
          </a:ln>
        </p:spPr>
        <p:txBody>
          <a:bodyPr wrap="square" rtlCol="0">
            <a:spAutoFit/>
          </a:bodyPr>
          <a:lstStyle/>
          <a:p>
            <a:r>
              <a:rPr lang="zh-CN" altLang="en-US" b="1" dirty="0"/>
              <a:t>数据利用水平低</a:t>
            </a:r>
            <a:r>
              <a:rPr lang="zh-CN" altLang="en-US" dirty="0"/>
              <a:t>：信息孤岛、数据不准确、缺乏系统研究</a:t>
            </a:r>
            <a:endParaRPr lang="en-US" altLang="zh-CN" dirty="0"/>
          </a:p>
          <a:p>
            <a:endParaRPr lang="zh-CN" altLang="en-US" dirty="0"/>
          </a:p>
        </p:txBody>
      </p:sp>
      <p:sp>
        <p:nvSpPr>
          <p:cNvPr id="18" name="文本框 17">
            <a:extLst>
              <a:ext uri="{FF2B5EF4-FFF2-40B4-BE49-F238E27FC236}">
                <a16:creationId xmlns:a16="http://schemas.microsoft.com/office/drawing/2014/main" id="{655925BD-9598-40EF-BE6F-3423326A0335}"/>
              </a:ext>
            </a:extLst>
          </p:cNvPr>
          <p:cNvSpPr txBox="1"/>
          <p:nvPr/>
        </p:nvSpPr>
        <p:spPr>
          <a:xfrm>
            <a:off x="8900808" y="4951075"/>
            <a:ext cx="2043417" cy="923330"/>
          </a:xfrm>
          <a:prstGeom prst="rect">
            <a:avLst/>
          </a:prstGeom>
          <a:noFill/>
          <a:ln w="15875">
            <a:solidFill>
              <a:schemeClr val="accent1"/>
            </a:solidFill>
          </a:ln>
        </p:spPr>
        <p:txBody>
          <a:bodyPr wrap="square" rtlCol="0">
            <a:spAutoFit/>
          </a:bodyPr>
          <a:lstStyle/>
          <a:p>
            <a:r>
              <a:rPr lang="zh-CN" altLang="en-US" b="1" dirty="0"/>
              <a:t>工艺参数优化不足</a:t>
            </a:r>
            <a:r>
              <a:rPr lang="zh-CN" altLang="en-US" dirty="0"/>
              <a:t>：工艺复杂、机理模型不准确</a:t>
            </a:r>
            <a:r>
              <a:rPr lang="en-US" altLang="zh-CN" dirty="0"/>
              <a:t>…</a:t>
            </a:r>
            <a:endParaRPr lang="zh-CN" altLang="en-US" dirty="0"/>
          </a:p>
        </p:txBody>
      </p:sp>
      <p:cxnSp>
        <p:nvCxnSpPr>
          <p:cNvPr id="20" name="直接箭头连接符 19">
            <a:extLst>
              <a:ext uri="{FF2B5EF4-FFF2-40B4-BE49-F238E27FC236}">
                <a16:creationId xmlns:a16="http://schemas.microsoft.com/office/drawing/2014/main" id="{00F2FEF4-9364-4185-9EEE-12EE33323877}"/>
              </a:ext>
            </a:extLst>
          </p:cNvPr>
          <p:cNvCxnSpPr>
            <a:cxnSpLocks/>
          </p:cNvCxnSpPr>
          <p:nvPr/>
        </p:nvCxnSpPr>
        <p:spPr>
          <a:xfrm flipH="1">
            <a:off x="7237379" y="3982558"/>
            <a:ext cx="1663429" cy="677108"/>
          </a:xfrm>
          <a:prstGeom prst="straightConnector1">
            <a:avLst/>
          </a:prstGeom>
          <a:ln w="158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AA5A5739-5E4D-4397-A805-49FFB0A47C7B}"/>
              </a:ext>
            </a:extLst>
          </p:cNvPr>
          <p:cNvCxnSpPr>
            <a:cxnSpLocks/>
          </p:cNvCxnSpPr>
          <p:nvPr/>
        </p:nvCxnSpPr>
        <p:spPr>
          <a:xfrm flipH="1" flipV="1">
            <a:off x="7237379" y="4827019"/>
            <a:ext cx="1663430" cy="757672"/>
          </a:xfrm>
          <a:prstGeom prst="straightConnector1">
            <a:avLst/>
          </a:prstGeom>
          <a:ln w="15875">
            <a:no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D3B62211-0F09-4818-A720-96FE748B2669}"/>
              </a:ext>
            </a:extLst>
          </p:cNvPr>
          <p:cNvCxnSpPr>
            <a:cxnSpLocks/>
          </p:cNvCxnSpPr>
          <p:nvPr/>
        </p:nvCxnSpPr>
        <p:spPr>
          <a:xfrm flipH="1" flipV="1">
            <a:off x="7237378" y="4783722"/>
            <a:ext cx="1663430" cy="591996"/>
          </a:xfrm>
          <a:prstGeom prst="straightConnector1">
            <a:avLst/>
          </a:prstGeom>
          <a:ln w="158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638340"/>
      </p:ext>
    </p:extLst>
  </p:cSld>
  <p:clrMapOvr>
    <a:masterClrMapping/>
  </p:clrMapOvr>
  <mc:AlternateContent xmlns:mc="http://schemas.openxmlformats.org/markup-compatibility/2006" xmlns:p14="http://schemas.microsoft.com/office/powerpoint/2010/main">
    <mc:Choice Requires="p14">
      <p:transition spd="slow" p14:dur="2000" advTm="115613"/>
    </mc:Choice>
    <mc:Fallback xmlns="">
      <p:transition spd="slow" advTm="1156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31354" y="401785"/>
            <a:ext cx="3523523" cy="800219"/>
          </a:xfrm>
          <a:prstGeom prst="rect">
            <a:avLst/>
          </a:prstGeom>
          <a:noFill/>
        </p:spPr>
        <p:txBody>
          <a:bodyPr wrap="square" rtlCol="0">
            <a:spAutoFit/>
          </a:bodyPr>
          <a:lstStyle/>
          <a:p>
            <a:r>
              <a:rPr lang="zh-CN" altLang="en-US" sz="2800" b="1" dirty="0">
                <a:solidFill>
                  <a:schemeClr val="accent1"/>
                </a:solidFill>
                <a:latin typeface="华文楷体" panose="02010600040101010101" pitchFamily="2" charset="-122"/>
                <a:ea typeface="华文楷体" panose="02010600040101010101" pitchFamily="2" charset="-122"/>
              </a:rPr>
              <a:t>选题背景及依据</a:t>
            </a:r>
          </a:p>
          <a:p>
            <a:endParaRPr lang="zh-CN" altLang="en-US" dirty="0"/>
          </a:p>
        </p:txBody>
      </p:sp>
      <p:sp>
        <p:nvSpPr>
          <p:cNvPr id="8" name="文本框 7">
            <a:extLst>
              <a:ext uri="{FF2B5EF4-FFF2-40B4-BE49-F238E27FC236}">
                <a16:creationId xmlns:a16="http://schemas.microsoft.com/office/drawing/2014/main" id="{411D4E3C-34C2-4651-BF65-A6C539F100DC}"/>
              </a:ext>
            </a:extLst>
          </p:cNvPr>
          <p:cNvSpPr txBox="1"/>
          <p:nvPr/>
        </p:nvSpPr>
        <p:spPr>
          <a:xfrm>
            <a:off x="457201" y="2246375"/>
            <a:ext cx="507948" cy="2677656"/>
          </a:xfrm>
          <a:prstGeom prst="rect">
            <a:avLst/>
          </a:prstGeom>
          <a:noFill/>
          <a:ln w="19050">
            <a:solidFill>
              <a:schemeClr val="tx2"/>
            </a:solidFill>
          </a:ln>
        </p:spPr>
        <p:txBody>
          <a:bodyPr wrap="square" rtlCol="0">
            <a:spAutoFit/>
          </a:bodyPr>
          <a:lstStyle/>
          <a:p>
            <a:r>
              <a:rPr lang="zh-CN" altLang="en-US" sz="2400" b="1" dirty="0"/>
              <a:t>国内外研究现状</a:t>
            </a:r>
          </a:p>
        </p:txBody>
      </p:sp>
      <p:sp>
        <p:nvSpPr>
          <p:cNvPr id="10" name="左大括号 9">
            <a:extLst>
              <a:ext uri="{FF2B5EF4-FFF2-40B4-BE49-F238E27FC236}">
                <a16:creationId xmlns:a16="http://schemas.microsoft.com/office/drawing/2014/main" id="{853AC5EB-40EA-4366-950A-BF9E9E5506D8}"/>
              </a:ext>
            </a:extLst>
          </p:cNvPr>
          <p:cNvSpPr/>
          <p:nvPr/>
        </p:nvSpPr>
        <p:spPr>
          <a:xfrm>
            <a:off x="972766" y="1288915"/>
            <a:ext cx="758758" cy="4280170"/>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89A45A4-7E25-467C-8445-C8026A66EF2E}"/>
              </a:ext>
            </a:extLst>
          </p:cNvPr>
          <p:cNvSpPr txBox="1"/>
          <p:nvPr/>
        </p:nvSpPr>
        <p:spPr>
          <a:xfrm>
            <a:off x="1993114" y="1370085"/>
            <a:ext cx="9226119" cy="400110"/>
          </a:xfrm>
          <a:prstGeom prst="rect">
            <a:avLst/>
          </a:prstGeom>
          <a:noFill/>
        </p:spPr>
        <p:txBody>
          <a:bodyPr wrap="square" rtlCol="0">
            <a:spAutoFit/>
          </a:bodyPr>
          <a:lstStyle/>
          <a:p>
            <a:pPr marL="285750" indent="-285750">
              <a:buFont typeface="Wingdings" panose="05000000000000000000" pitchFamily="2" charset="2"/>
              <a:buChar char="u"/>
            </a:pPr>
            <a:r>
              <a:rPr lang="en-US" altLang="zh-CN" sz="2000" dirty="0"/>
              <a:t>2009</a:t>
            </a:r>
            <a:r>
              <a:rPr lang="zh-CN" altLang="zh-CN" sz="2000" dirty="0"/>
              <a:t>年，谷歌公司准确预测了</a:t>
            </a:r>
            <a:r>
              <a:rPr lang="en-US" altLang="zh-CN" sz="2000" dirty="0"/>
              <a:t>H1N1</a:t>
            </a:r>
            <a:r>
              <a:rPr lang="zh-CN" altLang="zh-CN" sz="2000" dirty="0"/>
              <a:t>在全美范围的传播</a:t>
            </a:r>
            <a:r>
              <a:rPr lang="zh-CN" altLang="en-US" sz="2000" dirty="0"/>
              <a:t>，</a:t>
            </a:r>
            <a:r>
              <a:rPr lang="zh-CN" altLang="zh-CN" sz="2000" dirty="0"/>
              <a:t>大数据</a:t>
            </a:r>
            <a:r>
              <a:rPr lang="zh-CN" altLang="en-US" sz="2000" dirty="0"/>
              <a:t>得到</a:t>
            </a:r>
            <a:r>
              <a:rPr lang="zh-CN" altLang="zh-CN" sz="2000" dirty="0"/>
              <a:t>有效利用</a:t>
            </a:r>
            <a:r>
              <a:rPr lang="zh-CN" altLang="en-US" sz="2000" dirty="0"/>
              <a:t>。</a:t>
            </a:r>
          </a:p>
        </p:txBody>
      </p:sp>
      <p:sp>
        <p:nvSpPr>
          <p:cNvPr id="12" name="文本框 11">
            <a:extLst>
              <a:ext uri="{FF2B5EF4-FFF2-40B4-BE49-F238E27FC236}">
                <a16:creationId xmlns:a16="http://schemas.microsoft.com/office/drawing/2014/main" id="{DA6F77DE-8697-488F-8254-39CCD8E26B0C}"/>
              </a:ext>
            </a:extLst>
          </p:cNvPr>
          <p:cNvSpPr txBox="1"/>
          <p:nvPr/>
        </p:nvSpPr>
        <p:spPr>
          <a:xfrm>
            <a:off x="1993115" y="2587957"/>
            <a:ext cx="8667345" cy="400110"/>
          </a:xfrm>
          <a:prstGeom prst="rect">
            <a:avLst/>
          </a:prstGeom>
          <a:noFill/>
        </p:spPr>
        <p:txBody>
          <a:bodyPr wrap="square" rtlCol="0">
            <a:spAutoFit/>
          </a:bodyPr>
          <a:lstStyle/>
          <a:p>
            <a:pPr marL="285750" indent="-285750">
              <a:buFont typeface="Wingdings" panose="05000000000000000000" pitchFamily="2" charset="2"/>
              <a:buChar char="u"/>
            </a:pPr>
            <a:r>
              <a:rPr lang="zh-CN" altLang="zh-CN" sz="2000" dirty="0"/>
              <a:t>美铝公司利用工业大数据提高铝电解产品稳定性和操作智能化</a:t>
            </a:r>
            <a:r>
              <a:rPr lang="zh-CN" altLang="en-US" sz="2000" dirty="0"/>
              <a:t>。</a:t>
            </a:r>
          </a:p>
        </p:txBody>
      </p:sp>
      <p:sp>
        <p:nvSpPr>
          <p:cNvPr id="13" name="文本框 12">
            <a:extLst>
              <a:ext uri="{FF2B5EF4-FFF2-40B4-BE49-F238E27FC236}">
                <a16:creationId xmlns:a16="http://schemas.microsoft.com/office/drawing/2014/main" id="{A07E6ACC-A11A-441D-89A7-D722669D1626}"/>
              </a:ext>
            </a:extLst>
          </p:cNvPr>
          <p:cNvSpPr txBox="1"/>
          <p:nvPr/>
        </p:nvSpPr>
        <p:spPr>
          <a:xfrm>
            <a:off x="1993115" y="4924031"/>
            <a:ext cx="9007813" cy="707886"/>
          </a:xfrm>
          <a:prstGeom prst="rect">
            <a:avLst/>
          </a:prstGeom>
          <a:noFill/>
        </p:spPr>
        <p:txBody>
          <a:bodyPr wrap="square" rtlCol="0">
            <a:spAutoFit/>
          </a:bodyPr>
          <a:lstStyle/>
          <a:p>
            <a:pPr marL="285750" indent="-285750">
              <a:buFont typeface="Wingdings" panose="05000000000000000000" pitchFamily="2" charset="2"/>
              <a:buChar char="u"/>
            </a:pPr>
            <a:r>
              <a:rPr lang="zh-CN" altLang="zh-CN" sz="2000" dirty="0"/>
              <a:t>通用电气公司为航空公司提供预防性检修服务的大数据分析平台，尼桑公司的智能机器人和高圣公司的智能带锯机床</a:t>
            </a:r>
            <a:r>
              <a:rPr lang="en-US" altLang="zh-CN" sz="2000" dirty="0"/>
              <a:t>……</a:t>
            </a:r>
            <a:endParaRPr lang="zh-CN" altLang="en-US" sz="2000" dirty="0"/>
          </a:p>
        </p:txBody>
      </p:sp>
      <p:sp>
        <p:nvSpPr>
          <p:cNvPr id="2" name="文本框 1">
            <a:extLst>
              <a:ext uri="{FF2B5EF4-FFF2-40B4-BE49-F238E27FC236}">
                <a16:creationId xmlns:a16="http://schemas.microsoft.com/office/drawing/2014/main" id="{9B279AA7-E82A-448E-8C2D-A54C27423165}"/>
              </a:ext>
            </a:extLst>
          </p:cNvPr>
          <p:cNvSpPr txBox="1"/>
          <p:nvPr/>
        </p:nvSpPr>
        <p:spPr>
          <a:xfrm>
            <a:off x="1993115" y="3696511"/>
            <a:ext cx="7198468" cy="646331"/>
          </a:xfrm>
          <a:prstGeom prst="rect">
            <a:avLst/>
          </a:prstGeom>
          <a:noFill/>
        </p:spPr>
        <p:txBody>
          <a:bodyPr wrap="square" rtlCol="0">
            <a:spAutoFit/>
          </a:bodyPr>
          <a:lstStyle/>
          <a:p>
            <a:pPr marL="285750" indent="-285750">
              <a:buFont typeface="Wingdings" panose="05000000000000000000" pitchFamily="2" charset="2"/>
              <a:buChar char="u"/>
            </a:pPr>
            <a:r>
              <a:rPr lang="zh-CN" altLang="zh-CN" dirty="0"/>
              <a:t>日本三菱伸铜公司通过大数据技术显著提升了用户服务水平。</a:t>
            </a:r>
          </a:p>
          <a:p>
            <a:endParaRPr lang="zh-CN" altLang="en-US" dirty="0"/>
          </a:p>
        </p:txBody>
      </p:sp>
    </p:spTree>
    <p:extLst>
      <p:ext uri="{BB962C8B-B14F-4D97-AF65-F5344CB8AC3E}">
        <p14:creationId xmlns:p14="http://schemas.microsoft.com/office/powerpoint/2010/main" val="3801324960"/>
      </p:ext>
    </p:extLst>
  </p:cSld>
  <p:clrMapOvr>
    <a:masterClrMapping/>
  </p:clrMapOvr>
  <mc:AlternateContent xmlns:mc="http://schemas.openxmlformats.org/markup-compatibility/2006" xmlns:p14="http://schemas.microsoft.com/office/powerpoint/2010/main">
    <mc:Choice Requires="p14">
      <p:transition spd="slow" p14:dur="2000" advTm="115613"/>
    </mc:Choice>
    <mc:Fallback xmlns="">
      <p:transition spd="slow" advTm="115613"/>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231354" y="401785"/>
            <a:ext cx="3202510" cy="800219"/>
          </a:xfrm>
          <a:prstGeom prst="rect">
            <a:avLst/>
          </a:prstGeom>
          <a:noFill/>
        </p:spPr>
        <p:txBody>
          <a:bodyPr wrap="square" rtlCol="0">
            <a:spAutoFit/>
          </a:bodyPr>
          <a:lstStyle/>
          <a:p>
            <a:r>
              <a:rPr lang="zh-CN" altLang="en-US" sz="2800" b="1" dirty="0">
                <a:solidFill>
                  <a:schemeClr val="accent1"/>
                </a:solidFill>
                <a:latin typeface="华文楷体" panose="02010600040101010101" pitchFamily="2" charset="-122"/>
                <a:ea typeface="华文楷体" panose="02010600040101010101" pitchFamily="2" charset="-122"/>
              </a:rPr>
              <a:t>选题背景及依据</a:t>
            </a:r>
          </a:p>
          <a:p>
            <a:endParaRPr lang="zh-CN" altLang="en-US" dirty="0"/>
          </a:p>
        </p:txBody>
      </p:sp>
      <p:sp>
        <p:nvSpPr>
          <p:cNvPr id="3" name="Rectangle 2">
            <a:extLst>
              <a:ext uri="{FF2B5EF4-FFF2-40B4-BE49-F238E27FC236}">
                <a16:creationId xmlns:a16="http://schemas.microsoft.com/office/drawing/2014/main" id="{31271680-F3F5-4AAD-A527-AAD68A875852}"/>
              </a:ext>
            </a:extLst>
          </p:cNvPr>
          <p:cNvSpPr>
            <a:spLocks noChangeArrowheads="1"/>
          </p:cNvSpPr>
          <p:nvPr/>
        </p:nvSpPr>
        <p:spPr bwMode="auto">
          <a:xfrm>
            <a:off x="4009292" y="206996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3" name="图片 12">
            <a:extLst>
              <a:ext uri="{FF2B5EF4-FFF2-40B4-BE49-F238E27FC236}">
                <a16:creationId xmlns:a16="http://schemas.microsoft.com/office/drawing/2014/main" id="{C4892F25-C00B-4B17-905C-B89C00948C6F}"/>
              </a:ext>
            </a:extLst>
          </p:cNvPr>
          <p:cNvPicPr>
            <a:picLocks noChangeAspect="1"/>
          </p:cNvPicPr>
          <p:nvPr/>
        </p:nvPicPr>
        <p:blipFill>
          <a:blip r:embed="rId3"/>
          <a:stretch>
            <a:fillRect/>
          </a:stretch>
        </p:blipFill>
        <p:spPr>
          <a:xfrm>
            <a:off x="7225857" y="1115512"/>
            <a:ext cx="3746227" cy="1908894"/>
          </a:xfrm>
          <a:prstGeom prst="rect">
            <a:avLst/>
          </a:prstGeom>
          <a:ln w="19050">
            <a:solidFill>
              <a:schemeClr val="tx2"/>
            </a:solidFill>
          </a:ln>
        </p:spPr>
      </p:pic>
      <p:sp>
        <p:nvSpPr>
          <p:cNvPr id="17" name="文本框 16">
            <a:extLst>
              <a:ext uri="{FF2B5EF4-FFF2-40B4-BE49-F238E27FC236}">
                <a16:creationId xmlns:a16="http://schemas.microsoft.com/office/drawing/2014/main" id="{62716762-3436-4AA8-911A-38E5AA620B77}"/>
              </a:ext>
            </a:extLst>
          </p:cNvPr>
          <p:cNvSpPr txBox="1"/>
          <p:nvPr/>
        </p:nvSpPr>
        <p:spPr>
          <a:xfrm>
            <a:off x="129756" y="3290578"/>
            <a:ext cx="2179786" cy="461665"/>
          </a:xfrm>
          <a:prstGeom prst="rect">
            <a:avLst/>
          </a:prstGeom>
          <a:noFill/>
          <a:ln w="19050">
            <a:solidFill>
              <a:schemeClr val="accent1"/>
            </a:solidFill>
          </a:ln>
        </p:spPr>
        <p:txBody>
          <a:bodyPr wrap="square" rtlCol="0">
            <a:spAutoFit/>
          </a:bodyPr>
          <a:lstStyle/>
          <a:p>
            <a:r>
              <a:rPr lang="zh-CN" altLang="en-US" sz="2400" dirty="0"/>
              <a:t>数据多源异构</a:t>
            </a:r>
          </a:p>
        </p:txBody>
      </p:sp>
      <p:pic>
        <p:nvPicPr>
          <p:cNvPr id="18" name="图片 17">
            <a:extLst>
              <a:ext uri="{FF2B5EF4-FFF2-40B4-BE49-F238E27FC236}">
                <a16:creationId xmlns:a16="http://schemas.microsoft.com/office/drawing/2014/main" id="{CD4EDF79-2E08-4B45-A084-95117A038DC6}"/>
              </a:ext>
            </a:extLst>
          </p:cNvPr>
          <p:cNvPicPr>
            <a:picLocks noChangeAspect="1"/>
          </p:cNvPicPr>
          <p:nvPr/>
        </p:nvPicPr>
        <p:blipFill>
          <a:blip r:embed="rId4"/>
          <a:stretch>
            <a:fillRect/>
          </a:stretch>
        </p:blipFill>
        <p:spPr>
          <a:xfrm>
            <a:off x="7225857" y="3524641"/>
            <a:ext cx="3746227" cy="2090761"/>
          </a:xfrm>
          <a:prstGeom prst="rect">
            <a:avLst/>
          </a:prstGeom>
          <a:ln w="19050">
            <a:solidFill>
              <a:schemeClr val="tx2"/>
            </a:solidFill>
          </a:ln>
        </p:spPr>
      </p:pic>
      <p:pic>
        <p:nvPicPr>
          <p:cNvPr id="19" name="图片 18">
            <a:extLst>
              <a:ext uri="{FF2B5EF4-FFF2-40B4-BE49-F238E27FC236}">
                <a16:creationId xmlns:a16="http://schemas.microsoft.com/office/drawing/2014/main" id="{F115E5A5-750D-4C63-BEE3-A7F2C3A36C27}"/>
              </a:ext>
            </a:extLst>
          </p:cNvPr>
          <p:cNvPicPr>
            <a:picLocks noChangeAspect="1"/>
          </p:cNvPicPr>
          <p:nvPr/>
        </p:nvPicPr>
        <p:blipFill>
          <a:blip r:embed="rId5"/>
          <a:stretch>
            <a:fillRect/>
          </a:stretch>
        </p:blipFill>
        <p:spPr>
          <a:xfrm>
            <a:off x="2924810" y="3524642"/>
            <a:ext cx="3551062" cy="2090760"/>
          </a:xfrm>
          <a:prstGeom prst="rect">
            <a:avLst/>
          </a:prstGeom>
          <a:ln w="19050">
            <a:solidFill>
              <a:schemeClr val="tx2"/>
            </a:solidFill>
          </a:ln>
        </p:spPr>
      </p:pic>
      <p:sp>
        <p:nvSpPr>
          <p:cNvPr id="20" name="左大括号 19">
            <a:extLst>
              <a:ext uri="{FF2B5EF4-FFF2-40B4-BE49-F238E27FC236}">
                <a16:creationId xmlns:a16="http://schemas.microsoft.com/office/drawing/2014/main" id="{E10D51C9-6D16-45F6-9305-B984FC86B42F}"/>
              </a:ext>
            </a:extLst>
          </p:cNvPr>
          <p:cNvSpPr/>
          <p:nvPr/>
        </p:nvSpPr>
        <p:spPr>
          <a:xfrm>
            <a:off x="2309542" y="1021403"/>
            <a:ext cx="540662" cy="5000017"/>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BC5855A0-EDB5-4275-A464-40D0F05B76BE}"/>
              </a:ext>
            </a:extLst>
          </p:cNvPr>
          <p:cNvPicPr>
            <a:picLocks noChangeAspect="1"/>
          </p:cNvPicPr>
          <p:nvPr/>
        </p:nvPicPr>
        <p:blipFill>
          <a:blip r:embed="rId6"/>
          <a:stretch>
            <a:fillRect/>
          </a:stretch>
        </p:blipFill>
        <p:spPr>
          <a:xfrm>
            <a:off x="2924810" y="1115512"/>
            <a:ext cx="3581711" cy="1908897"/>
          </a:xfrm>
          <a:prstGeom prst="rect">
            <a:avLst/>
          </a:prstGeom>
          <a:ln w="19050">
            <a:solidFill>
              <a:schemeClr val="tx2"/>
            </a:solidFill>
          </a:ln>
        </p:spPr>
      </p:pic>
    </p:spTree>
    <p:extLst>
      <p:ext uri="{BB962C8B-B14F-4D97-AF65-F5344CB8AC3E}">
        <p14:creationId xmlns:p14="http://schemas.microsoft.com/office/powerpoint/2010/main" val="471576742"/>
      </p:ext>
    </p:extLst>
  </p:cSld>
  <p:clrMapOvr>
    <a:masterClrMapping/>
  </p:clrMapOvr>
  <mc:AlternateContent xmlns:mc="http://schemas.openxmlformats.org/markup-compatibility/2006" xmlns:p14="http://schemas.microsoft.com/office/powerpoint/2010/main">
    <mc:Choice Requires="p14">
      <p:transition spd="slow" p14:dur="2000" advTm="115613"/>
    </mc:Choice>
    <mc:Fallback xmlns="">
      <p:transition spd="slow" advTm="115613"/>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pptCBFD.tmp">
  <a:themeElements>
    <a:clrScheme name="暗香扑面">
      <a:dk1>
        <a:sysClr val="windowText" lastClr="000000"/>
      </a:dk1>
      <a:lt1>
        <a:sysClr val="window" lastClr="FFFFFF"/>
      </a:lt1>
      <a:dk2>
        <a:srgbClr val="2F2F2F"/>
      </a:dk2>
      <a:lt2>
        <a:srgbClr val="FFFFF4"/>
      </a:lt2>
      <a:accent1>
        <a:srgbClr val="918415"/>
      </a:accent1>
      <a:accent2>
        <a:srgbClr val="C47546"/>
      </a:accent2>
      <a:accent3>
        <a:srgbClr val="AFB591"/>
      </a:accent3>
      <a:accent4>
        <a:srgbClr val="B9945B"/>
      </a:accent4>
      <a:accent5>
        <a:srgbClr val="85ADBC"/>
      </a:accent5>
      <a:accent6>
        <a:srgbClr val="E5B440"/>
      </a:accent6>
      <a:hlink>
        <a:srgbClr val="00D5D5"/>
      </a:hlink>
      <a:folHlink>
        <a:srgbClr val="DD00D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暗香扑面">
      <a:fillStyleLst>
        <a:solidFill>
          <a:schemeClr val="phClr"/>
        </a:solidFill>
        <a:gradFill rotWithShape="1">
          <a:gsLst>
            <a:gs pos="0">
              <a:schemeClr val="phClr">
                <a:tint val="98000"/>
                <a:satMod val="220000"/>
              </a:schemeClr>
            </a:gs>
            <a:gs pos="31000">
              <a:schemeClr val="phClr">
                <a:tint val="30000"/>
                <a:satMod val="150000"/>
              </a:schemeClr>
            </a:gs>
            <a:gs pos="91000">
              <a:schemeClr val="phClr">
                <a:tint val="96000"/>
              </a:schemeClr>
            </a:gs>
          </a:gsLst>
          <a:path path="circle">
            <a:fillToRect l="50000" t="150000" r="50000"/>
          </a:path>
        </a:gradFill>
        <a:blipFill>
          <a:blip xmlns:r="http://schemas.openxmlformats.org/officeDocument/2006/relationships" r:embed="rId1">
            <a:duotone>
              <a:schemeClr val="phClr">
                <a:shade val="28000"/>
                <a:satMod val="100000"/>
              </a:schemeClr>
              <a:schemeClr val="phClr">
                <a:tint val="100000"/>
                <a:satMod val="200000"/>
              </a:schemeClr>
            </a:duotone>
          </a:blip>
          <a:tile tx="0" ty="0" sx="80000" sy="80000" flip="none" algn="tl"/>
        </a:blipFill>
      </a:fillStyleLst>
      <a:lnStyleLst>
        <a:ln w="12700" cap="flat" cmpd="sng" algn="ctr">
          <a:solidFill>
            <a:schemeClr val="phClr"/>
          </a:solidFill>
          <a:prstDash val="solid"/>
        </a:ln>
        <a:ln w="25400" cap="flat" cmpd="sng" algn="ctr">
          <a:solidFill>
            <a:schemeClr val="phClr"/>
          </a:solidFill>
          <a:prstDash val="solid"/>
        </a:ln>
        <a:ln w="38100" cap="flat" cmpd="dbl" algn="ctr">
          <a:solidFill>
            <a:schemeClr val="phClr"/>
          </a:solidFill>
          <a:prstDash val="solid"/>
        </a:ln>
      </a:lnStyleLst>
      <a:effectStyleLst>
        <a:effectStyle>
          <a:effectLst>
            <a:glow rad="63500">
              <a:schemeClr val="phClr">
                <a:alpha val="45000"/>
                <a:satMod val="110000"/>
              </a:schemeClr>
            </a:glow>
          </a:effectLst>
        </a:effectStyle>
        <a:effectStyle>
          <a:effectLst>
            <a:outerShdw blurRad="34925" dist="31750" dir="5400000" algn="tl" rotWithShape="0">
              <a:srgbClr val="000000">
                <a:alpha val="50000"/>
              </a:srgbClr>
            </a:outerShdw>
          </a:effectLst>
          <a:scene3d>
            <a:camera prst="orthographicFront">
              <a:rot lat="0" lon="0" rev="0"/>
            </a:camera>
            <a:lightRig rig="flood" dir="t">
              <a:rot lat="0" lon="0" rev="5400000"/>
            </a:lightRig>
          </a:scene3d>
          <a:sp3d contourW="9525" prstMaterial="dkEdge">
            <a:bevelT w="12000" h="24150"/>
            <a:contourClr>
              <a:schemeClr val="phClr">
                <a:satMod val="110000"/>
              </a:schemeClr>
            </a:contourClr>
          </a:sp3d>
        </a:effectStyle>
        <a:effectStyle>
          <a:effectLst>
            <a:outerShdw blurRad="50800" dist="31750" dir="5400000" algn="tl" rotWithShape="0">
              <a:srgbClr val="000000">
                <a:alpha val="50000"/>
              </a:srgbClr>
            </a:outerShdw>
          </a:effectLst>
          <a:scene3d>
            <a:camera prst="orthographicFront">
              <a:rot lat="0" lon="0" rev="0"/>
            </a:camera>
            <a:lightRig rig="flood" dir="t">
              <a:rot lat="0" lon="0" rev="5400000"/>
            </a:lightRig>
          </a:scene3d>
          <a:sp3d contourW="18700" prstMaterial="dkEdge">
            <a:bevelT w="44450" h="80600"/>
            <a:contourClr>
              <a:schemeClr val="phClr">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9217</TotalTime>
  <Words>914</Words>
  <Application>Microsoft Office PowerPoint</Application>
  <PresentationFormat>宽屏</PresentationFormat>
  <Paragraphs>168</Paragraphs>
  <Slides>20</Slides>
  <Notes>18</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20</vt:i4>
      </vt:variant>
    </vt:vector>
  </HeadingPairs>
  <TitlesOfParts>
    <vt:vector size="33" baseType="lpstr">
      <vt:lpstr>华文行楷</vt:lpstr>
      <vt:lpstr>华文楷体</vt:lpstr>
      <vt:lpstr>华文隶书</vt:lpstr>
      <vt:lpstr>宋体</vt:lpstr>
      <vt:lpstr>微软雅黑</vt:lpstr>
      <vt:lpstr>Arial</vt:lpstr>
      <vt:lpstr>Calibri</vt:lpstr>
      <vt:lpstr>Impact</vt:lpstr>
      <vt:lpstr>Times New Roman</vt:lpstr>
      <vt:lpstr>Wingdings</vt:lpstr>
      <vt:lpstr>pptCBFD.tmp</vt:lpstr>
      <vt:lpstr>自定义设计方案</vt:lpstr>
      <vt:lpstr>Equation</vt:lpstr>
      <vt:lpstr>基于工业大数据的冷轧产品质量分析平台 设计与实现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Single Wong</dc:creator>
  <cp:lastModifiedBy>吴 思烜</cp:lastModifiedBy>
  <cp:revision>320</cp:revision>
  <dcterms:created xsi:type="dcterms:W3CDTF">2015-07-10T00:58:57Z</dcterms:created>
  <dcterms:modified xsi:type="dcterms:W3CDTF">2020-10-26T02:42:20Z</dcterms:modified>
</cp:coreProperties>
</file>

<file path=docProps/thumbnail.jpeg>
</file>